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9" r:id="rId4"/>
    <p:sldId id="266" r:id="rId5"/>
    <p:sldId id="258" r:id="rId6"/>
    <p:sldId id="259" r:id="rId7"/>
    <p:sldId id="268" r:id="rId8"/>
    <p:sldId id="267" r:id="rId9"/>
    <p:sldId id="279" r:id="rId10"/>
    <p:sldId id="281" r:id="rId11"/>
    <p:sldId id="280" r:id="rId12"/>
    <p:sldId id="278" r:id="rId13"/>
    <p:sldId id="276" r:id="rId14"/>
    <p:sldId id="271" r:id="rId15"/>
    <p:sldId id="260" r:id="rId16"/>
    <p:sldId id="261" r:id="rId17"/>
    <p:sldId id="282" r:id="rId18"/>
    <p:sldId id="262" r:id="rId19"/>
    <p:sldId id="265" r:id="rId20"/>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Gordita" panose="020B0604020202020204" charset="0"/>
      <p:regular r:id="rId25"/>
    </p:embeddedFont>
    <p:embeddedFont>
      <p:font typeface="Gordita Bold" panose="020B0604020202020204" charset="0"/>
      <p:regular r:id="rId26"/>
    </p:embeddedFont>
    <p:embeddedFont>
      <p:font typeface="Poppins" panose="00000500000000000000" pitchFamily="2"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65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1" d="100"/>
          <a:sy n="41" d="100"/>
        </p:scale>
        <p:origin x="390" y="5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jpeg>
</file>

<file path=ppt/media/image18.png>
</file>

<file path=ppt/media/image19.svg>
</file>

<file path=ppt/media/image2.png>
</file>

<file path=ppt/media/image20.jpeg>
</file>

<file path=ppt/media/image21.jpg>
</file>

<file path=ppt/media/image22.jpg>
</file>

<file path=ppt/media/image23.png>
</file>

<file path=ppt/media/image24.png>
</file>

<file path=ppt/media/image25.png>
</file>

<file path=ppt/media/image26.PNG>
</file>

<file path=ppt/media/image27.jpeg>
</file>

<file path=ppt/media/image28.png>
</file>

<file path=ppt/media/image29.svg>
</file>

<file path=ppt/media/image3.svg>
</file>

<file path=ppt/media/image30.png>
</file>

<file path=ppt/media/image31.svg>
</file>

<file path=ppt/media/image32.jpeg>
</file>

<file path=ppt/media/image33.jpeg>
</file>

<file path=ppt/media/image34.jpe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8.jpeg"/><Relationship Id="rId14" Type="http://schemas.openxmlformats.org/officeDocument/2006/relationships/image" Target="../media/image13.sv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6.png"/><Relationship Id="rId7" Type="http://schemas.openxmlformats.org/officeDocument/2006/relationships/image" Target="../media/image16.svg"/><Relationship Id="rId12"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1.svg"/><Relationship Id="rId5" Type="http://schemas.openxmlformats.org/officeDocument/2006/relationships/hyperlink" Target="https://hypertension-screening-app-9bs6otei9brc3ad5shj2rx.streamlit.app/" TargetMode="External"/><Relationship Id="rId10" Type="http://schemas.openxmlformats.org/officeDocument/2006/relationships/image" Target="../media/image10.png"/><Relationship Id="rId4" Type="http://schemas.openxmlformats.org/officeDocument/2006/relationships/image" Target="../media/image7.svg"/><Relationship Id="rId9" Type="http://schemas.openxmlformats.org/officeDocument/2006/relationships/image" Target="../media/image19.sv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7.jpeg"/><Relationship Id="rId4" Type="http://schemas.openxmlformats.org/officeDocument/2006/relationships/image" Target="../media/image16.sv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7.jpeg"/><Relationship Id="rId4" Type="http://schemas.openxmlformats.org/officeDocument/2006/relationships/image" Target="../media/image16.sv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1.sv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1.sv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slides/_rels/slide19.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34.jpeg"/><Relationship Id="rId4" Type="http://schemas.openxmlformats.org/officeDocument/2006/relationships/image" Target="../media/image3.svg"/><Relationship Id="rId9" Type="http://schemas.openxmlformats.org/officeDocument/2006/relationships/image" Target="../media/image33.jpeg"/><Relationship Id="rId14" Type="http://schemas.openxmlformats.org/officeDocument/2006/relationships/image" Target="../media/image13.svg"/></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7.jpeg"/><Relationship Id="rId4" Type="http://schemas.openxmlformats.org/officeDocument/2006/relationships/image" Target="../media/image16.sv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7.jpeg"/><Relationship Id="rId4" Type="http://schemas.openxmlformats.org/officeDocument/2006/relationships/image" Target="../media/image16.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7.jpeg"/><Relationship Id="rId4" Type="http://schemas.openxmlformats.org/officeDocument/2006/relationships/image" Target="../media/image16.sv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15.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9.svg"/><Relationship Id="rId11" Type="http://schemas.openxmlformats.org/officeDocument/2006/relationships/image" Target="../media/image11.svg"/><Relationship Id="rId5" Type="http://schemas.openxmlformats.org/officeDocument/2006/relationships/image" Target="../media/image18.png"/><Relationship Id="rId10" Type="http://schemas.openxmlformats.org/officeDocument/2006/relationships/image" Target="../media/image10.png"/><Relationship Id="rId4" Type="http://schemas.openxmlformats.org/officeDocument/2006/relationships/image" Target="../media/image16.svg"/><Relationship Id="rId9" Type="http://schemas.openxmlformats.org/officeDocument/2006/relationships/image" Target="../media/image20.jpeg"/></Relationships>
</file>

<file path=ppt/slides/_rels/slide6.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svg"/><Relationship Id="rId7" Type="http://schemas.openxmlformats.org/officeDocument/2006/relationships/image" Target="../media/image19.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6.svg"/><Relationship Id="rId10" Type="http://schemas.openxmlformats.org/officeDocument/2006/relationships/image" Target="../media/image21.jpg"/><Relationship Id="rId4" Type="http://schemas.openxmlformats.org/officeDocument/2006/relationships/image" Target="../media/image15.png"/><Relationship Id="rId9" Type="http://schemas.openxmlformats.org/officeDocument/2006/relationships/image" Target="../media/image11.svg"/></Relationships>
</file>

<file path=ppt/slides/_rels/slide8.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6.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2.jpg"/><Relationship Id="rId5" Type="http://schemas.openxmlformats.org/officeDocument/2006/relationships/image" Target="../media/image15.png"/><Relationship Id="rId10" Type="http://schemas.openxmlformats.org/officeDocument/2006/relationships/image" Target="../media/image11.svg"/><Relationship Id="rId4" Type="http://schemas.openxmlformats.org/officeDocument/2006/relationships/image" Target="../media/image7.svg"/><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0755"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8486185" y="-836932"/>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9"/>
              <a:stretch>
                <a:fillRect l="-10443" r="-18105"/>
              </a:stretch>
            </a:blipFill>
            <a:ln w="152400" cap="sq">
              <a:solidFill>
                <a:srgbClr val="FFFFFF"/>
              </a:solidFill>
              <a:prstDash val="solid"/>
              <a:miter/>
            </a:ln>
          </p:spPr>
        </p:sp>
      </p:grpSp>
      <p:sp>
        <p:nvSpPr>
          <p:cNvPr id="11" name="TextBox 11"/>
          <p:cNvSpPr txBox="1"/>
          <p:nvPr/>
        </p:nvSpPr>
        <p:spPr>
          <a:xfrm>
            <a:off x="1253958" y="2535111"/>
            <a:ext cx="8750522" cy="3323987"/>
          </a:xfrm>
          <a:prstGeom prst="rect">
            <a:avLst/>
          </a:prstGeom>
        </p:spPr>
        <p:txBody>
          <a:bodyPr lIns="0" tIns="0" rIns="0" bIns="0" rtlCol="0" anchor="t">
            <a:spAutoFit/>
          </a:bodyPr>
          <a:lstStyle/>
          <a:p>
            <a:pPr algn="l">
              <a:lnSpc>
                <a:spcPct val="150000"/>
              </a:lnSpc>
            </a:pPr>
            <a:r>
              <a:rPr lang="en-US" sz="3600" b="1" dirty="0">
                <a:solidFill>
                  <a:srgbClr val="B06E10"/>
                </a:solidFill>
                <a:latin typeface="Gordita Bold"/>
                <a:ea typeface="Gordita Bold"/>
                <a:cs typeface="Gordita Bold"/>
                <a:sym typeface="Gordita Bold"/>
              </a:rPr>
              <a:t>Chronic Disease Management Systems and Early Interventions</a:t>
            </a:r>
            <a:br>
              <a:rPr lang="en-US" sz="3600" b="1" dirty="0">
                <a:solidFill>
                  <a:srgbClr val="B06E10"/>
                </a:solidFill>
                <a:latin typeface="Gordita Bold"/>
                <a:ea typeface="Gordita Bold"/>
                <a:cs typeface="Gordita Bold"/>
                <a:sym typeface="Gordita Bold"/>
              </a:rPr>
            </a:br>
            <a:r>
              <a:rPr lang="en-US" sz="3600" b="1" dirty="0">
                <a:solidFill>
                  <a:srgbClr val="B06E10"/>
                </a:solidFill>
                <a:latin typeface="Gordita Bold"/>
                <a:ea typeface="Gordita Bold"/>
                <a:cs typeface="Gordita Bold"/>
                <a:sym typeface="Gordita Bold"/>
              </a:rPr>
              <a:t>(A Data-Driven Chronic Disease Management in Africa)</a:t>
            </a:r>
          </a:p>
        </p:txBody>
      </p:sp>
      <p:grpSp>
        <p:nvGrpSpPr>
          <p:cNvPr id="12" name="Group 12"/>
          <p:cNvGrpSpPr/>
          <p:nvPr/>
        </p:nvGrpSpPr>
        <p:grpSpPr>
          <a:xfrm>
            <a:off x="9623867" y="2109792"/>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t="-11831" b="-37981"/>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19" name="Group 19"/>
          <p:cNvGrpSpPr/>
          <p:nvPr/>
        </p:nvGrpSpPr>
        <p:grpSpPr>
          <a:xfrm>
            <a:off x="9279486" y="6810558"/>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254085" y="6651567"/>
            <a:ext cx="6445498" cy="405765"/>
          </a:xfrm>
          <a:prstGeom prst="rect">
            <a:avLst/>
          </a:prstGeom>
        </p:spPr>
        <p:txBody>
          <a:bodyPr lIns="0" tIns="0" rIns="0" bIns="0" rtlCol="0" anchor="t">
            <a:spAutoFit/>
          </a:bodyPr>
          <a:lstStyle/>
          <a:p>
            <a:pPr algn="l">
              <a:lnSpc>
                <a:spcPts val="3359"/>
              </a:lnSpc>
              <a:spcBef>
                <a:spcPct val="0"/>
              </a:spcBef>
            </a:pPr>
            <a:r>
              <a:rPr lang="en-US" sz="2400" b="1" dirty="0">
                <a:solidFill>
                  <a:srgbClr val="0665BE"/>
                </a:solidFill>
                <a:latin typeface="Gordita Bold"/>
                <a:ea typeface="Gordita Bold"/>
                <a:cs typeface="Gordita Bold"/>
                <a:sym typeface="Gordita Bold"/>
              </a:rPr>
              <a:t>Internship Presentation</a:t>
            </a:r>
          </a:p>
        </p:txBody>
      </p:sp>
      <p:sp>
        <p:nvSpPr>
          <p:cNvPr id="23" name="TextBox 23"/>
          <p:cNvSpPr txBox="1"/>
          <p:nvPr/>
        </p:nvSpPr>
        <p:spPr>
          <a:xfrm>
            <a:off x="1253958" y="7766945"/>
            <a:ext cx="2980438" cy="405765"/>
          </a:xfrm>
          <a:prstGeom prst="rect">
            <a:avLst/>
          </a:prstGeom>
        </p:spPr>
        <p:txBody>
          <a:bodyPr lIns="0" tIns="0" rIns="0" bIns="0" rtlCol="0" anchor="t">
            <a:spAutoFit/>
          </a:bodyPr>
          <a:lstStyle/>
          <a:p>
            <a:pPr algn="l">
              <a:lnSpc>
                <a:spcPts val="3359"/>
              </a:lnSpc>
              <a:spcBef>
                <a:spcPct val="0"/>
              </a:spcBef>
            </a:pPr>
            <a:r>
              <a:rPr lang="en-US" sz="2400" dirty="0">
                <a:solidFill>
                  <a:srgbClr val="0665BE"/>
                </a:solidFill>
                <a:latin typeface="Gordita"/>
                <a:ea typeface="Gordita"/>
                <a:cs typeface="Gordita"/>
                <a:sym typeface="Gordita"/>
              </a:rPr>
              <a:t>Presented By:</a:t>
            </a:r>
          </a:p>
        </p:txBody>
      </p:sp>
      <p:sp>
        <p:nvSpPr>
          <p:cNvPr id="24" name="TextBox 24"/>
          <p:cNvSpPr txBox="1"/>
          <p:nvPr/>
        </p:nvSpPr>
        <p:spPr>
          <a:xfrm>
            <a:off x="3734966" y="7736693"/>
            <a:ext cx="5566340" cy="872034"/>
          </a:xfrm>
          <a:prstGeom prst="rect">
            <a:avLst/>
          </a:prstGeom>
        </p:spPr>
        <p:txBody>
          <a:bodyPr wrap="square" lIns="0" tIns="0" rIns="0" bIns="0" rtlCol="0" anchor="t">
            <a:spAutoFit/>
          </a:bodyPr>
          <a:lstStyle/>
          <a:p>
            <a:pPr algn="l">
              <a:lnSpc>
                <a:spcPts val="3359"/>
              </a:lnSpc>
              <a:spcBef>
                <a:spcPct val="0"/>
              </a:spcBef>
            </a:pPr>
            <a:r>
              <a:rPr lang="en-US" sz="2400" b="1" dirty="0">
                <a:solidFill>
                  <a:srgbClr val="B06E10"/>
                </a:solidFill>
                <a:latin typeface="Gordita Bold"/>
                <a:ea typeface="Gordita Bold"/>
                <a:cs typeface="Gordita Bold"/>
                <a:sym typeface="Gordita Bold"/>
              </a:rPr>
              <a:t>Group 25 (</a:t>
            </a:r>
            <a:r>
              <a:rPr lang="en-US" sz="2400" b="1" dirty="0" err="1">
                <a:solidFill>
                  <a:srgbClr val="B06E10"/>
                </a:solidFill>
                <a:latin typeface="Gordita Bold"/>
                <a:ea typeface="Gordita Bold"/>
                <a:cs typeface="Gordita Bold"/>
                <a:sym typeface="Gordita Bold"/>
              </a:rPr>
              <a:t>Oyindamola</a:t>
            </a:r>
            <a:r>
              <a:rPr lang="en-US" sz="2400" b="1" dirty="0">
                <a:solidFill>
                  <a:srgbClr val="B06E10"/>
                </a:solidFill>
                <a:latin typeface="Gordita Bold"/>
                <a:ea typeface="Gordita Bold"/>
                <a:cs typeface="Gordita Bold"/>
                <a:sym typeface="Gordita Bold"/>
              </a:rPr>
              <a:t> Sarah, Joel </a:t>
            </a:r>
            <a:r>
              <a:rPr lang="en-US" sz="2400" b="1" dirty="0" err="1">
                <a:solidFill>
                  <a:srgbClr val="B06E10"/>
                </a:solidFill>
                <a:latin typeface="Gordita Bold"/>
                <a:ea typeface="Gordita Bold"/>
                <a:cs typeface="Gordita Bold"/>
                <a:sym typeface="Gordita Bold"/>
              </a:rPr>
              <a:t>Babatunde</a:t>
            </a:r>
            <a:r>
              <a:rPr lang="en-US" sz="2400" b="1" dirty="0">
                <a:solidFill>
                  <a:srgbClr val="B06E10"/>
                </a:solidFill>
                <a:latin typeface="Gordita Bold"/>
                <a:ea typeface="Gordita Bold"/>
                <a:cs typeface="Gordita Bold"/>
                <a:sym typeface="Gordita Bold"/>
              </a:rPr>
              <a:t>, Erinle Oluwaseyi)</a:t>
            </a:r>
          </a:p>
        </p:txBody>
      </p:sp>
      <p:sp>
        <p:nvSpPr>
          <p:cNvPr id="25" name="Freeform 25"/>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5"/>
            <a:stretch>
              <a:fillRect l="-186865" t="-163093" r="-187297" b="-250736"/>
            </a:stretch>
          </a:blipFill>
        </p:spPr>
      </p:sp>
      <p:sp>
        <p:nvSpPr>
          <p:cNvPr id="26" name="TextBox 26"/>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p:cNvGrpSpPr/>
          <p:nvPr/>
        </p:nvGrpSpPr>
        <p:grpSpPr>
          <a:xfrm>
            <a:off x="1" y="1"/>
            <a:ext cx="18288000" cy="10287000"/>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837960" y="-4248139"/>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9" name="TextBox 18">
            <a:extLst>
              <a:ext uri="{FF2B5EF4-FFF2-40B4-BE49-F238E27FC236}">
                <a16:creationId xmlns:a16="http://schemas.microsoft.com/office/drawing/2014/main" id="{546A3547-ABF6-4226-9E8D-195BE39FCBC6}"/>
              </a:ext>
            </a:extLst>
          </p:cNvPr>
          <p:cNvSpPr txBox="1"/>
          <p:nvPr/>
        </p:nvSpPr>
        <p:spPr>
          <a:xfrm>
            <a:off x="1028700" y="6546814"/>
            <a:ext cx="13452785" cy="3418756"/>
          </a:xfrm>
          <a:prstGeom prst="rect">
            <a:avLst/>
          </a:prstGeom>
          <a:noFill/>
        </p:spPr>
        <p:txBody>
          <a:bodyPr wrap="square">
            <a:spAutoFit/>
          </a:bodyPr>
          <a:lstStyle>
            <a:defPPr>
              <a:defRPr lang="en-US"/>
            </a:defPPr>
            <a:lvl1pPr>
              <a:lnSpc>
                <a:spcPct val="200000"/>
              </a:lnSpc>
              <a:defRPr sz="4800" b="1">
                <a:solidFill>
                  <a:schemeClr val="bg1"/>
                </a:solidFill>
              </a:defRPr>
            </a:lvl1pPr>
          </a:lstStyle>
          <a:p>
            <a:pPr marL="457200" indent="-457200">
              <a:buFont typeface="Arial" panose="020B0604020202020204" pitchFamily="34" charset="0"/>
              <a:buChar char="•"/>
            </a:pPr>
            <a:r>
              <a:rPr lang="en-US" sz="2800" dirty="0"/>
              <a:t>Good at finding healthy patients: Correctly identifies 91% of non-hypertensive cases.</a:t>
            </a:r>
          </a:p>
          <a:p>
            <a:pPr marL="457200" indent="-457200">
              <a:buFont typeface="Arial" panose="020B0604020202020204" pitchFamily="34" charset="0"/>
              <a:buChar char="•"/>
            </a:pPr>
            <a:r>
              <a:rPr lang="en-US" sz="2800" dirty="0"/>
              <a:t>Poor at finding sick patients: Misses 70% of true hypertensive cases (only 30% caught). Which means Logistic Regression is better.</a:t>
            </a:r>
          </a:p>
          <a:p>
            <a:pPr marL="457200" indent="-457200">
              <a:buFont typeface="Arial" panose="020B0604020202020204" pitchFamily="34" charset="0"/>
              <a:buChar char="•"/>
            </a:pPr>
            <a:r>
              <a:rPr lang="en-US" sz="2800" dirty="0"/>
              <a:t>False alarms: 3 out of 4 warnings for hypertension are wrong.</a:t>
            </a:r>
          </a:p>
        </p:txBody>
      </p:sp>
      <p:sp>
        <p:nvSpPr>
          <p:cNvPr id="20" name="TextBox 19">
            <a:extLst>
              <a:ext uri="{FF2B5EF4-FFF2-40B4-BE49-F238E27FC236}">
                <a16:creationId xmlns:a16="http://schemas.microsoft.com/office/drawing/2014/main" id="{690BCE4A-0C34-45D9-845C-34A9482D3B70}"/>
              </a:ext>
            </a:extLst>
          </p:cNvPr>
          <p:cNvSpPr txBox="1"/>
          <p:nvPr/>
        </p:nvSpPr>
        <p:spPr>
          <a:xfrm>
            <a:off x="967507" y="-174916"/>
            <a:ext cx="13452785" cy="1362809"/>
          </a:xfrm>
          <a:prstGeom prst="rect">
            <a:avLst/>
          </a:prstGeom>
          <a:noFill/>
        </p:spPr>
        <p:txBody>
          <a:bodyPr wrap="square">
            <a:spAutoFit/>
          </a:bodyPr>
          <a:lstStyle/>
          <a:p>
            <a:pPr>
              <a:lnSpc>
                <a:spcPct val="200000"/>
              </a:lnSpc>
            </a:pPr>
            <a:r>
              <a:rPr lang="en-US" sz="4800" b="1" dirty="0">
                <a:solidFill>
                  <a:schemeClr val="bg1"/>
                </a:solidFill>
              </a:rPr>
              <a:t>Random Forest Model Metrics</a:t>
            </a:r>
            <a:endParaRPr lang="en-NG" sz="4800" b="1" dirty="0">
              <a:solidFill>
                <a:schemeClr val="bg1"/>
              </a:solidFill>
            </a:endParaRPr>
          </a:p>
        </p:txBody>
      </p:sp>
      <p:pic>
        <p:nvPicPr>
          <p:cNvPr id="8" name="Picture 7">
            <a:extLst>
              <a:ext uri="{FF2B5EF4-FFF2-40B4-BE49-F238E27FC236}">
                <a16:creationId xmlns:a16="http://schemas.microsoft.com/office/drawing/2014/main" id="{ECEB451A-76E7-4BB8-8D8E-A7DBCD61D0FB}"/>
              </a:ext>
            </a:extLst>
          </p:cNvPr>
          <p:cNvPicPr>
            <a:picLocks noChangeAspect="1"/>
          </p:cNvPicPr>
          <p:nvPr/>
        </p:nvPicPr>
        <p:blipFill>
          <a:blip r:embed="rId7"/>
          <a:stretch>
            <a:fillRect/>
          </a:stretch>
        </p:blipFill>
        <p:spPr>
          <a:xfrm>
            <a:off x="1153174" y="1788296"/>
            <a:ext cx="7866352" cy="4590502"/>
          </a:xfrm>
          <a:prstGeom prst="rect">
            <a:avLst/>
          </a:prstGeom>
        </p:spPr>
      </p:pic>
    </p:spTree>
    <p:extLst>
      <p:ext uri="{BB962C8B-B14F-4D97-AF65-F5344CB8AC3E}">
        <p14:creationId xmlns:p14="http://schemas.microsoft.com/office/powerpoint/2010/main" val="8826382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p:cNvGrpSpPr/>
          <p:nvPr/>
        </p:nvGrpSpPr>
        <p:grpSpPr>
          <a:xfrm>
            <a:off x="1" y="1"/>
            <a:ext cx="18288000" cy="10287000"/>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837960" y="-4248139"/>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9" name="TextBox 18">
            <a:extLst>
              <a:ext uri="{FF2B5EF4-FFF2-40B4-BE49-F238E27FC236}">
                <a16:creationId xmlns:a16="http://schemas.microsoft.com/office/drawing/2014/main" id="{546A3547-ABF6-4226-9E8D-195BE39FCBC6}"/>
              </a:ext>
            </a:extLst>
          </p:cNvPr>
          <p:cNvSpPr txBox="1"/>
          <p:nvPr/>
        </p:nvSpPr>
        <p:spPr>
          <a:xfrm>
            <a:off x="762000" y="7000397"/>
            <a:ext cx="14882094" cy="2556982"/>
          </a:xfrm>
          <a:prstGeom prst="rect">
            <a:avLst/>
          </a:prstGeom>
          <a:noFill/>
        </p:spPr>
        <p:txBody>
          <a:bodyPr wrap="square">
            <a:spAutoFit/>
          </a:bodyPr>
          <a:lstStyle>
            <a:defPPr>
              <a:defRPr lang="en-US"/>
            </a:defPPr>
            <a:lvl1pPr>
              <a:lnSpc>
                <a:spcPct val="200000"/>
              </a:lnSpc>
              <a:defRPr sz="4800" b="1">
                <a:solidFill>
                  <a:schemeClr val="bg1"/>
                </a:solidFill>
              </a:defRPr>
            </a:lvl1pPr>
          </a:lstStyle>
          <a:p>
            <a:pPr marL="457200" indent="-457200" algn="l">
              <a:buFont typeface="Arial" panose="020B0604020202020204" pitchFamily="34" charset="0"/>
              <a:buChar char="•"/>
            </a:pPr>
            <a:r>
              <a:rPr lang="en-US" sz="2800" dirty="0">
                <a:effectLst/>
              </a:rPr>
              <a:t>Good at finding sick patients: Catches 90% of true hypertensive cases, which is better than logistic regression and random forest</a:t>
            </a:r>
          </a:p>
          <a:p>
            <a:pPr marL="457200" indent="-457200" algn="l">
              <a:buFont typeface="Arial" panose="020B0604020202020204" pitchFamily="34" charset="0"/>
              <a:buChar char="•"/>
            </a:pPr>
            <a:r>
              <a:rPr lang="en-US" sz="2800" dirty="0">
                <a:effectLst/>
              </a:rPr>
              <a:t>Poor at finding healthy patients: Correctly identifies only 53% of non-hypertensive cases.</a:t>
            </a:r>
          </a:p>
        </p:txBody>
      </p:sp>
      <p:sp>
        <p:nvSpPr>
          <p:cNvPr id="20" name="TextBox 19">
            <a:extLst>
              <a:ext uri="{FF2B5EF4-FFF2-40B4-BE49-F238E27FC236}">
                <a16:creationId xmlns:a16="http://schemas.microsoft.com/office/drawing/2014/main" id="{690BCE4A-0C34-45D9-845C-34A9482D3B70}"/>
              </a:ext>
            </a:extLst>
          </p:cNvPr>
          <p:cNvSpPr txBox="1"/>
          <p:nvPr/>
        </p:nvSpPr>
        <p:spPr>
          <a:xfrm>
            <a:off x="967507" y="-174916"/>
            <a:ext cx="13452785" cy="1362809"/>
          </a:xfrm>
          <a:prstGeom prst="rect">
            <a:avLst/>
          </a:prstGeom>
          <a:noFill/>
        </p:spPr>
        <p:txBody>
          <a:bodyPr wrap="square">
            <a:spAutoFit/>
          </a:bodyPr>
          <a:lstStyle/>
          <a:p>
            <a:pPr>
              <a:lnSpc>
                <a:spcPct val="200000"/>
              </a:lnSpc>
            </a:pPr>
            <a:r>
              <a:rPr lang="en-US" sz="4800" b="1" dirty="0" err="1">
                <a:solidFill>
                  <a:schemeClr val="bg1"/>
                </a:solidFill>
              </a:rPr>
              <a:t>XGBoost</a:t>
            </a:r>
            <a:r>
              <a:rPr lang="en-US" sz="4800" b="1" dirty="0">
                <a:solidFill>
                  <a:schemeClr val="bg1"/>
                </a:solidFill>
              </a:rPr>
              <a:t> Model Metrics</a:t>
            </a:r>
            <a:endParaRPr lang="en-NG" sz="4800" b="1" dirty="0">
              <a:solidFill>
                <a:schemeClr val="bg1"/>
              </a:solidFill>
            </a:endParaRPr>
          </a:p>
        </p:txBody>
      </p:sp>
      <p:pic>
        <p:nvPicPr>
          <p:cNvPr id="8" name="Picture 7">
            <a:extLst>
              <a:ext uri="{FF2B5EF4-FFF2-40B4-BE49-F238E27FC236}">
                <a16:creationId xmlns:a16="http://schemas.microsoft.com/office/drawing/2014/main" id="{ECEB451A-76E7-4BB8-8D8E-A7DBCD61D0FB}"/>
              </a:ext>
            </a:extLst>
          </p:cNvPr>
          <p:cNvPicPr>
            <a:picLocks noChangeAspect="1"/>
          </p:cNvPicPr>
          <p:nvPr/>
        </p:nvPicPr>
        <p:blipFill>
          <a:blip r:embed="rId7"/>
          <a:stretch>
            <a:fillRect/>
          </a:stretch>
        </p:blipFill>
        <p:spPr>
          <a:xfrm>
            <a:off x="1125247" y="1645777"/>
            <a:ext cx="9049924" cy="5281189"/>
          </a:xfrm>
          <a:prstGeom prst="rect">
            <a:avLst/>
          </a:prstGeom>
        </p:spPr>
      </p:pic>
    </p:spTree>
    <p:extLst>
      <p:ext uri="{BB962C8B-B14F-4D97-AF65-F5344CB8AC3E}">
        <p14:creationId xmlns:p14="http://schemas.microsoft.com/office/powerpoint/2010/main" val="3448928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p:cNvGrpSpPr/>
          <p:nvPr/>
        </p:nvGrpSpPr>
        <p:grpSpPr>
          <a:xfrm>
            <a:off x="-1" y="0"/>
            <a:ext cx="18288001" cy="10287000"/>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837960" y="-4248139"/>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3">
            <a:extLst>
              <a:ext uri="{FF2B5EF4-FFF2-40B4-BE49-F238E27FC236}">
                <a16:creationId xmlns:a16="http://schemas.microsoft.com/office/drawing/2014/main" id="{4007FB53-E806-4D40-A07E-21982723F798}"/>
              </a:ext>
            </a:extLst>
          </p:cNvPr>
          <p:cNvSpPr txBox="1"/>
          <p:nvPr/>
        </p:nvSpPr>
        <p:spPr>
          <a:xfrm>
            <a:off x="1524000" y="7207158"/>
            <a:ext cx="13208243" cy="2677656"/>
          </a:xfrm>
          <a:prstGeom prst="rect">
            <a:avLst/>
          </a:prstGeom>
          <a:noFill/>
        </p:spPr>
        <p:txBody>
          <a:bodyPr wrap="square">
            <a:spAutoFit/>
          </a:bodyPr>
          <a:lstStyle/>
          <a:p>
            <a:pPr algn="just"/>
            <a:r>
              <a:rPr lang="en-US" sz="2800" b="1" dirty="0">
                <a:solidFill>
                  <a:schemeClr val="bg1"/>
                </a:solidFill>
                <a:effectLst/>
              </a:rPr>
              <a:t>Key Factors Influencing Prediction:</a:t>
            </a:r>
          </a:p>
          <a:p>
            <a:pPr algn="just"/>
            <a:endParaRPr lang="en-US" sz="2800" b="1" dirty="0">
              <a:solidFill>
                <a:schemeClr val="bg1"/>
              </a:solidFill>
              <a:effectLst/>
            </a:endParaRPr>
          </a:p>
          <a:p>
            <a:pPr marL="457200" indent="-457200" algn="just">
              <a:buFont typeface="Arial" panose="020B0604020202020204" pitchFamily="34" charset="0"/>
              <a:buChar char="•"/>
            </a:pPr>
            <a:r>
              <a:rPr lang="en-US" sz="2800" b="1" dirty="0">
                <a:solidFill>
                  <a:schemeClr val="bg1"/>
                </a:solidFill>
                <a:effectLst/>
              </a:rPr>
              <a:t>Stroke, Sex, Kidney Disease, and Diabetes are the top drivers of hypertension risk.</a:t>
            </a:r>
          </a:p>
          <a:p>
            <a:pPr marL="457200" indent="-457200" algn="just">
              <a:buFont typeface="Arial" panose="020B0604020202020204" pitchFamily="34" charset="0"/>
              <a:buChar char="•"/>
            </a:pPr>
            <a:r>
              <a:rPr lang="en-US" sz="2800" b="1" dirty="0">
                <a:solidFill>
                  <a:schemeClr val="bg1"/>
                </a:solidFill>
                <a:effectLst/>
              </a:rPr>
              <a:t>General Health and Smoking also strongly impact predictions.</a:t>
            </a:r>
          </a:p>
          <a:p>
            <a:pPr algn="just"/>
            <a:endParaRPr lang="en-US" sz="2800" b="1" dirty="0">
              <a:solidFill>
                <a:schemeClr val="bg1"/>
              </a:solidFill>
              <a:effectLst/>
            </a:endParaRPr>
          </a:p>
          <a:p>
            <a:pPr algn="just"/>
            <a:r>
              <a:rPr lang="en-US" sz="2800" b="1" i="1" dirty="0">
                <a:solidFill>
                  <a:schemeClr val="bg1"/>
                </a:solidFill>
                <a:effectLst/>
              </a:rPr>
              <a:t>These health conditions and habits matter most in identifying at-risk patients.</a:t>
            </a:r>
          </a:p>
        </p:txBody>
      </p:sp>
      <p:pic>
        <p:nvPicPr>
          <p:cNvPr id="1028" name="Picture 4">
            <a:extLst>
              <a:ext uri="{FF2B5EF4-FFF2-40B4-BE49-F238E27FC236}">
                <a16:creationId xmlns:a16="http://schemas.microsoft.com/office/drawing/2014/main" id="{27861F60-CD5F-4CD9-89CA-F6B00F44B5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34016" y="1306681"/>
            <a:ext cx="9734939" cy="5616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724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p:cNvGrpSpPr/>
          <p:nvPr/>
        </p:nvGrpSpPr>
        <p:grpSpPr>
          <a:xfrm>
            <a:off x="19203" y="0"/>
            <a:ext cx="10875158" cy="10130353"/>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a:hlinkClick r:id="rId5"/>
          </p:cNvPr>
          <p:cNvSpPr/>
          <p:nvPr/>
        </p:nvSpPr>
        <p:spPr>
          <a:xfrm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8135540" y="-4447402"/>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8">
              <a:alphaModFix amt="76000"/>
              <a:extLst>
                <a:ext uri="{96DAC541-7B7A-43D3-8B79-37D633B846F1}">
                  <asvg:svgBlip xmlns:asvg="http://schemas.microsoft.com/office/drawing/2016/SVG/main" r:embed="rId9"/>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2" name="Freeform 12"/>
          <p:cNvSpPr/>
          <p:nvPr/>
        </p:nvSpPr>
        <p:spPr>
          <a:xfrm>
            <a:off x="-1387018" y="-4502658"/>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32090" y="1478055"/>
            <a:ext cx="14780179" cy="8270664"/>
          </a:xfrm>
          <a:prstGeom prst="rect">
            <a:avLst/>
          </a:prstGeom>
        </p:spPr>
      </p:pic>
      <p:sp>
        <p:nvSpPr>
          <p:cNvPr id="22" name="Oval 21">
            <a:hlinkClick r:id="rId5"/>
          </p:cNvPr>
          <p:cNvSpPr/>
          <p:nvPr/>
        </p:nvSpPr>
        <p:spPr>
          <a:xfrm>
            <a:off x="13895654" y="6110331"/>
            <a:ext cx="2817685" cy="28563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hlinkClick r:id="rId5"/>
              </a:rPr>
              <a:t>CLICK </a:t>
            </a:r>
            <a:r>
              <a:rPr lang="en-US" sz="3600" b="1" dirty="0">
                <a:solidFill>
                  <a:schemeClr val="bg1">
                    <a:lumMod val="75000"/>
                  </a:schemeClr>
                </a:solidFill>
                <a:hlinkClick r:id="rId5"/>
              </a:rPr>
              <a:t>HERE</a:t>
            </a:r>
            <a:endParaRPr lang="en-US" sz="3600" b="1" dirty="0">
              <a:solidFill>
                <a:schemeClr val="bg1">
                  <a:lumMod val="75000"/>
                </a:schemeClr>
              </a:solidFill>
            </a:endParaRPr>
          </a:p>
        </p:txBody>
      </p:sp>
      <p:sp>
        <p:nvSpPr>
          <p:cNvPr id="23" name="TextBox 22"/>
          <p:cNvSpPr txBox="1"/>
          <p:nvPr/>
        </p:nvSpPr>
        <p:spPr>
          <a:xfrm>
            <a:off x="710548" y="585831"/>
            <a:ext cx="6223922" cy="707886"/>
          </a:xfrm>
          <a:prstGeom prst="rect">
            <a:avLst/>
          </a:prstGeom>
          <a:noFill/>
        </p:spPr>
        <p:txBody>
          <a:bodyPr wrap="square" rtlCol="0">
            <a:spAutoFit/>
          </a:bodyPr>
          <a:lstStyle/>
          <a:p>
            <a:r>
              <a:rPr lang="en-US" sz="4000" b="1" dirty="0">
                <a:solidFill>
                  <a:schemeClr val="bg1"/>
                </a:solidFill>
              </a:rPr>
              <a:t>Predictive Model Preview</a:t>
            </a:r>
          </a:p>
        </p:txBody>
      </p:sp>
    </p:spTree>
    <p:extLst>
      <p:ext uri="{BB962C8B-B14F-4D97-AF65-F5344CB8AC3E}">
        <p14:creationId xmlns:p14="http://schemas.microsoft.com/office/powerpoint/2010/main" val="31825636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0" y="-10287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flipH="1">
            <a:off x="-8946706" y="-1714500"/>
            <a:ext cx="12039733" cy="15510123"/>
          </a:xfrm>
          <a:custGeom>
            <a:avLst/>
            <a:gdLst/>
            <a:ahLst/>
            <a:cxnLst/>
            <a:rect l="l" t="t" r="r" b="b"/>
            <a:pathLst>
              <a:path w="12039733" h="15510123">
                <a:moveTo>
                  <a:pt x="12039733" y="0"/>
                </a:moveTo>
                <a:lnTo>
                  <a:pt x="0" y="0"/>
                </a:lnTo>
                <a:lnTo>
                  <a:pt x="0" y="15510123"/>
                </a:lnTo>
                <a:lnTo>
                  <a:pt x="12039733" y="15510123"/>
                </a:lnTo>
                <a:lnTo>
                  <a:pt x="12039733"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2177661" y="4686300"/>
            <a:ext cx="3675344" cy="4287295"/>
            <a:chOff x="0" y="0"/>
            <a:chExt cx="812800" cy="948133"/>
          </a:xfrm>
        </p:grpSpPr>
        <p:sp>
          <p:nvSpPr>
            <p:cNvPr id="5" name="Freeform 5"/>
            <p:cNvSpPr/>
            <p:nvPr/>
          </p:nvSpPr>
          <p:spPr>
            <a:xfrm>
              <a:off x="0" y="0"/>
              <a:ext cx="812800" cy="948133"/>
            </a:xfrm>
            <a:custGeom>
              <a:avLst/>
              <a:gdLst/>
              <a:ahLst/>
              <a:cxnLst/>
              <a:rect l="l" t="t" r="r" b="b"/>
              <a:pathLst>
                <a:path w="812800" h="948133">
                  <a:moveTo>
                    <a:pt x="406400" y="0"/>
                  </a:moveTo>
                  <a:cubicBezTo>
                    <a:pt x="181951" y="0"/>
                    <a:pt x="0" y="212247"/>
                    <a:pt x="0" y="474066"/>
                  </a:cubicBezTo>
                  <a:cubicBezTo>
                    <a:pt x="0" y="735886"/>
                    <a:pt x="181951" y="948133"/>
                    <a:pt x="406400" y="948133"/>
                  </a:cubicBezTo>
                  <a:cubicBezTo>
                    <a:pt x="630849" y="948133"/>
                    <a:pt x="812800" y="735886"/>
                    <a:pt x="812800" y="474066"/>
                  </a:cubicBezTo>
                  <a:cubicBezTo>
                    <a:pt x="812800" y="212247"/>
                    <a:pt x="630849" y="0"/>
                    <a:pt x="406400" y="0"/>
                  </a:cubicBezTo>
                  <a:close/>
                </a:path>
              </a:pathLst>
            </a:custGeom>
            <a:blipFill>
              <a:blip r:embed="rId5"/>
              <a:stretch>
                <a:fillRect l="-37542" r="-37542"/>
              </a:stretch>
            </a:blipFill>
            <a:ln w="171450" cap="sq">
              <a:solidFill>
                <a:srgbClr val="FFFFFF"/>
              </a:solidFill>
              <a:prstDash val="solid"/>
              <a:miter/>
            </a:ln>
          </p:spPr>
        </p:sp>
      </p:grpSp>
      <p:sp>
        <p:nvSpPr>
          <p:cNvPr id="6" name="TextBox 6"/>
          <p:cNvSpPr txBox="1"/>
          <p:nvPr/>
        </p:nvSpPr>
        <p:spPr>
          <a:xfrm>
            <a:off x="4455470" y="510740"/>
            <a:ext cx="9404770"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Recommendation</a:t>
            </a:r>
          </a:p>
        </p:txBody>
      </p:sp>
      <p:sp>
        <p:nvSpPr>
          <p:cNvPr id="8" name="TextBox 8"/>
          <p:cNvSpPr txBox="1"/>
          <p:nvPr/>
        </p:nvSpPr>
        <p:spPr>
          <a:xfrm>
            <a:off x="14417512" y="6634328"/>
            <a:ext cx="230614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a:t>
            </a:r>
          </a:p>
        </p:txBody>
      </p:sp>
      <p:grpSp>
        <p:nvGrpSpPr>
          <p:cNvPr id="9" name="Group 9"/>
          <p:cNvGrpSpPr/>
          <p:nvPr/>
        </p:nvGrpSpPr>
        <p:grpSpPr>
          <a:xfrm>
            <a:off x="1066788" y="5095070"/>
            <a:ext cx="175978" cy="17597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2259604" y="2562614"/>
            <a:ext cx="14404103" cy="4188198"/>
          </a:xfrm>
          <a:prstGeom prst="rect">
            <a:avLst/>
          </a:prstGeom>
        </p:spPr>
        <p:txBody>
          <a:bodyPr lIns="0" tIns="0" rIns="0" bIns="0" rtlCol="0" anchor="t">
            <a:spAutoFit/>
          </a:bodyPr>
          <a:lstStyle/>
          <a:p>
            <a:pPr algn="l"/>
            <a:r>
              <a:rPr lang="en-US" sz="2800" b="1" i="0" dirty="0">
                <a:solidFill>
                  <a:srgbClr val="0665BE"/>
                </a:solidFill>
                <a:effectLst/>
              </a:rPr>
              <a:t>Short-Term Recommendations:</a:t>
            </a:r>
          </a:p>
          <a:p>
            <a:pPr algn="l"/>
            <a:endParaRPr lang="en-US" sz="2800" b="1" i="0" dirty="0">
              <a:effectLst/>
            </a:endParaRPr>
          </a:p>
          <a:p>
            <a:pPr marL="457200" indent="-457200" algn="l">
              <a:lnSpc>
                <a:spcPct val="200000"/>
              </a:lnSpc>
              <a:buFont typeface="Arial" panose="020B0604020202020204" pitchFamily="34" charset="0"/>
              <a:buChar char="•"/>
            </a:pPr>
            <a:r>
              <a:rPr lang="en-US" sz="2800" b="1" i="0" dirty="0">
                <a:solidFill>
                  <a:srgbClr val="0665BE"/>
                </a:solidFill>
                <a:effectLst/>
              </a:rPr>
              <a:t>Boost Health Checks: </a:t>
            </a:r>
            <a:r>
              <a:rPr lang="en-US" sz="2800" i="0" dirty="0">
                <a:effectLst/>
              </a:rPr>
              <a:t>Prioritize regular check-ups for older adults and those with poor general health.</a:t>
            </a:r>
          </a:p>
          <a:p>
            <a:pPr marL="457200" indent="-457200" algn="l">
              <a:lnSpc>
                <a:spcPct val="200000"/>
              </a:lnSpc>
              <a:buFont typeface="Arial" panose="020B0604020202020204" pitchFamily="34" charset="0"/>
              <a:buChar char="•"/>
            </a:pPr>
            <a:r>
              <a:rPr lang="en-US" sz="2800" b="1" i="0" dirty="0">
                <a:solidFill>
                  <a:srgbClr val="0665BE"/>
                </a:solidFill>
                <a:effectLst/>
              </a:rPr>
              <a:t>Improve Sleep &amp; Mental Health: </a:t>
            </a:r>
            <a:r>
              <a:rPr lang="en-US" sz="2800" i="0" dirty="0">
                <a:effectLst/>
              </a:rPr>
              <a:t>Offer workshops on sleep hygiene and stress management.</a:t>
            </a:r>
          </a:p>
          <a:p>
            <a:pPr marL="457200" indent="-457200" algn="l">
              <a:lnSpc>
                <a:spcPct val="200000"/>
              </a:lnSpc>
              <a:buFont typeface="Arial" panose="020B0604020202020204" pitchFamily="34" charset="0"/>
              <a:buChar char="•"/>
            </a:pPr>
            <a:r>
              <a:rPr lang="en-US" sz="2800" b="1" i="0" dirty="0">
                <a:solidFill>
                  <a:srgbClr val="0665BE"/>
                </a:solidFill>
                <a:effectLst/>
              </a:rPr>
              <a:t>Reduce Alcohol Use: </a:t>
            </a:r>
            <a:r>
              <a:rPr lang="en-US" sz="2800" i="0" dirty="0">
                <a:effectLst/>
              </a:rPr>
              <a:t>Launch awareness campaigns on alcohol risks.</a:t>
            </a:r>
          </a:p>
        </p:txBody>
      </p:sp>
    </p:spTree>
    <p:extLst>
      <p:ext uri="{BB962C8B-B14F-4D97-AF65-F5344CB8AC3E}">
        <p14:creationId xmlns:p14="http://schemas.microsoft.com/office/powerpoint/2010/main" val="11115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855" y="-92541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flipH="1">
            <a:off x="-8946706" y="-1714500"/>
            <a:ext cx="12039733" cy="15510123"/>
          </a:xfrm>
          <a:custGeom>
            <a:avLst/>
            <a:gdLst/>
            <a:ahLst/>
            <a:cxnLst/>
            <a:rect l="l" t="t" r="r" b="b"/>
            <a:pathLst>
              <a:path w="12039733" h="15510123">
                <a:moveTo>
                  <a:pt x="12039733" y="0"/>
                </a:moveTo>
                <a:lnTo>
                  <a:pt x="0" y="0"/>
                </a:lnTo>
                <a:lnTo>
                  <a:pt x="0" y="15510123"/>
                </a:lnTo>
                <a:lnTo>
                  <a:pt x="12039733" y="15510123"/>
                </a:lnTo>
                <a:lnTo>
                  <a:pt x="12039733"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2177661" y="4686300"/>
            <a:ext cx="3675344" cy="4287295"/>
            <a:chOff x="0" y="0"/>
            <a:chExt cx="812800" cy="948133"/>
          </a:xfrm>
        </p:grpSpPr>
        <p:sp>
          <p:nvSpPr>
            <p:cNvPr id="5" name="Freeform 5"/>
            <p:cNvSpPr/>
            <p:nvPr/>
          </p:nvSpPr>
          <p:spPr>
            <a:xfrm>
              <a:off x="0" y="0"/>
              <a:ext cx="812800" cy="948133"/>
            </a:xfrm>
            <a:custGeom>
              <a:avLst/>
              <a:gdLst/>
              <a:ahLst/>
              <a:cxnLst/>
              <a:rect l="l" t="t" r="r" b="b"/>
              <a:pathLst>
                <a:path w="812800" h="948133">
                  <a:moveTo>
                    <a:pt x="406400" y="0"/>
                  </a:moveTo>
                  <a:cubicBezTo>
                    <a:pt x="181951" y="0"/>
                    <a:pt x="0" y="212247"/>
                    <a:pt x="0" y="474066"/>
                  </a:cubicBezTo>
                  <a:cubicBezTo>
                    <a:pt x="0" y="735886"/>
                    <a:pt x="181951" y="948133"/>
                    <a:pt x="406400" y="948133"/>
                  </a:cubicBezTo>
                  <a:cubicBezTo>
                    <a:pt x="630849" y="948133"/>
                    <a:pt x="812800" y="735886"/>
                    <a:pt x="812800" y="474066"/>
                  </a:cubicBezTo>
                  <a:cubicBezTo>
                    <a:pt x="812800" y="212247"/>
                    <a:pt x="630849" y="0"/>
                    <a:pt x="406400" y="0"/>
                  </a:cubicBezTo>
                  <a:close/>
                </a:path>
              </a:pathLst>
            </a:custGeom>
            <a:blipFill>
              <a:blip r:embed="rId5"/>
              <a:stretch>
                <a:fillRect l="-37542" r="-37542"/>
              </a:stretch>
            </a:blipFill>
            <a:ln w="171450" cap="sq">
              <a:solidFill>
                <a:srgbClr val="FFFFFF"/>
              </a:solidFill>
              <a:prstDash val="solid"/>
              <a:miter/>
            </a:ln>
          </p:spPr>
        </p:sp>
      </p:grpSp>
      <p:sp>
        <p:nvSpPr>
          <p:cNvPr id="6" name="TextBox 6"/>
          <p:cNvSpPr txBox="1"/>
          <p:nvPr/>
        </p:nvSpPr>
        <p:spPr>
          <a:xfrm>
            <a:off x="4455470" y="510740"/>
            <a:ext cx="9404770"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Recommendation</a:t>
            </a:r>
          </a:p>
        </p:txBody>
      </p:sp>
      <p:sp>
        <p:nvSpPr>
          <p:cNvPr id="7" name="TextBox 7"/>
          <p:cNvSpPr txBox="1"/>
          <p:nvPr/>
        </p:nvSpPr>
        <p:spPr>
          <a:xfrm>
            <a:off x="10748875" y="6645555"/>
            <a:ext cx="232161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 </a:t>
            </a:r>
          </a:p>
        </p:txBody>
      </p:sp>
      <p:sp>
        <p:nvSpPr>
          <p:cNvPr id="8" name="TextBox 8"/>
          <p:cNvSpPr txBox="1"/>
          <p:nvPr/>
        </p:nvSpPr>
        <p:spPr>
          <a:xfrm>
            <a:off x="14417512" y="6634328"/>
            <a:ext cx="2306145" cy="1590675"/>
          </a:xfrm>
          <a:prstGeom prst="rect">
            <a:avLst/>
          </a:prstGeom>
        </p:spPr>
        <p:txBody>
          <a:bodyPr lIns="0" tIns="0" rIns="0" bIns="0" rtlCol="0" anchor="t">
            <a:spAutoFit/>
          </a:bodyPr>
          <a:lstStyle/>
          <a:p>
            <a:pPr algn="ctr">
              <a:lnSpc>
                <a:spcPts val="2100"/>
              </a:lnSpc>
              <a:spcBef>
                <a:spcPct val="0"/>
              </a:spcBef>
            </a:pPr>
            <a:r>
              <a:rPr lang="en-US" sz="1500">
                <a:solidFill>
                  <a:srgbClr val="FFFFFF"/>
                </a:solidFill>
                <a:latin typeface="Gordita"/>
                <a:ea typeface="Gordita"/>
                <a:cs typeface="Gordita"/>
                <a:sym typeface="Gordita"/>
              </a:rPr>
              <a:t>Lorem ipsum dolor sit amet, consectetur adipiscing elit, sed do eiusmod tempor incididunt ut labore et dolore magna aliqua.</a:t>
            </a:r>
          </a:p>
        </p:txBody>
      </p:sp>
      <p:grpSp>
        <p:nvGrpSpPr>
          <p:cNvPr id="9" name="Group 9"/>
          <p:cNvGrpSpPr/>
          <p:nvPr/>
        </p:nvGrpSpPr>
        <p:grpSpPr>
          <a:xfrm>
            <a:off x="1066788" y="5095070"/>
            <a:ext cx="175978" cy="175978"/>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2" name="TextBox 12"/>
          <p:cNvSpPr txBox="1"/>
          <p:nvPr/>
        </p:nvSpPr>
        <p:spPr>
          <a:xfrm>
            <a:off x="2319554" y="2746062"/>
            <a:ext cx="14404103" cy="5049972"/>
          </a:xfrm>
          <a:prstGeom prst="rect">
            <a:avLst/>
          </a:prstGeom>
        </p:spPr>
        <p:txBody>
          <a:bodyPr lIns="0" tIns="0" rIns="0" bIns="0" rtlCol="0" anchor="t">
            <a:spAutoFit/>
          </a:bodyPr>
          <a:lstStyle/>
          <a:p>
            <a:pPr algn="l"/>
            <a:r>
              <a:rPr lang="en-US" sz="2800" b="1" i="0" dirty="0">
                <a:solidFill>
                  <a:srgbClr val="0665BE"/>
                </a:solidFill>
                <a:effectLst/>
              </a:rPr>
              <a:t>Long-Term Recommendations</a:t>
            </a:r>
            <a:r>
              <a:rPr lang="en-US" sz="2800" b="0" i="0" dirty="0">
                <a:solidFill>
                  <a:srgbClr val="0665BE"/>
                </a:solidFill>
                <a:effectLst/>
              </a:rPr>
              <a:t>:</a:t>
            </a:r>
          </a:p>
          <a:p>
            <a:pPr algn="l"/>
            <a:endParaRPr lang="en-US" sz="2800" b="0" i="0" dirty="0">
              <a:solidFill>
                <a:srgbClr val="404040"/>
              </a:solidFill>
              <a:effectLst/>
            </a:endParaRPr>
          </a:p>
          <a:p>
            <a:pPr marL="457200" indent="-457200" algn="just">
              <a:lnSpc>
                <a:spcPct val="200000"/>
              </a:lnSpc>
              <a:buFont typeface="Arial" panose="020B0604020202020204" pitchFamily="34" charset="0"/>
              <a:buChar char="•"/>
            </a:pPr>
            <a:r>
              <a:rPr lang="en-US" sz="2800" b="1" i="0" dirty="0">
                <a:solidFill>
                  <a:srgbClr val="0665BE"/>
                </a:solidFill>
                <a:effectLst/>
              </a:rPr>
              <a:t>Culturally-Targeted Programs</a:t>
            </a:r>
            <a:r>
              <a:rPr lang="en-US" sz="2800" b="0" i="0" dirty="0">
                <a:solidFill>
                  <a:srgbClr val="404040"/>
                </a:solidFill>
                <a:effectLst/>
              </a:rPr>
              <a:t>: Design health initiatives for </a:t>
            </a:r>
            <a:r>
              <a:rPr lang="en-US" sz="2800" b="0" i="1" dirty="0">
                <a:solidFill>
                  <a:srgbClr val="404040"/>
                </a:solidFill>
                <a:effectLst/>
              </a:rPr>
              <a:t>Yoruba</a:t>
            </a:r>
            <a:r>
              <a:rPr lang="en-US" sz="2800" b="0" i="0" dirty="0">
                <a:solidFill>
                  <a:srgbClr val="404040"/>
                </a:solidFill>
                <a:effectLst/>
              </a:rPr>
              <a:t> and </a:t>
            </a:r>
            <a:r>
              <a:rPr lang="en-US" sz="2800" b="0" i="1" dirty="0">
                <a:solidFill>
                  <a:srgbClr val="404040"/>
                </a:solidFill>
                <a:effectLst/>
              </a:rPr>
              <a:t>Igbo</a:t>
            </a:r>
            <a:r>
              <a:rPr lang="en-US" sz="2800" b="0" i="0" dirty="0">
                <a:solidFill>
                  <a:srgbClr val="404040"/>
                </a:solidFill>
                <a:effectLst/>
              </a:rPr>
              <a:t> communities based on their unique risk factors.</a:t>
            </a:r>
          </a:p>
          <a:p>
            <a:pPr marL="457200" indent="-457200" algn="just">
              <a:lnSpc>
                <a:spcPct val="200000"/>
              </a:lnSpc>
              <a:buFont typeface="Arial" panose="020B0604020202020204" pitchFamily="34" charset="0"/>
              <a:buChar char="•"/>
            </a:pPr>
            <a:r>
              <a:rPr lang="en-US" sz="2800" b="1" i="0" dirty="0">
                <a:solidFill>
                  <a:srgbClr val="0665BE"/>
                </a:solidFill>
                <a:effectLst/>
              </a:rPr>
              <a:t>Fight Obesity Nationally</a:t>
            </a:r>
            <a:r>
              <a:rPr lang="en-US" sz="2800" b="0" i="0" dirty="0">
                <a:solidFill>
                  <a:srgbClr val="0665BE"/>
                </a:solidFill>
                <a:effectLst/>
              </a:rPr>
              <a:t>: </a:t>
            </a:r>
            <a:r>
              <a:rPr lang="en-US" sz="2800" b="0" i="0" dirty="0">
                <a:solidFill>
                  <a:srgbClr val="404040"/>
                </a:solidFill>
                <a:effectLst/>
              </a:rPr>
              <a:t>Promote affordable healthy diets and physical activity to address </a:t>
            </a:r>
            <a:r>
              <a:rPr lang="en-US" sz="2800" b="0" i="1" dirty="0">
                <a:solidFill>
                  <a:srgbClr val="404040"/>
                </a:solidFill>
                <a:effectLst/>
              </a:rPr>
              <a:t>BMI categories</a:t>
            </a:r>
            <a:r>
              <a:rPr lang="en-US" sz="2800" b="0" i="0" dirty="0">
                <a:solidFill>
                  <a:srgbClr val="404040"/>
                </a:solidFill>
                <a:effectLst/>
              </a:rPr>
              <a:t>.</a:t>
            </a:r>
          </a:p>
          <a:p>
            <a:pPr marL="457200" indent="-457200" algn="just">
              <a:lnSpc>
                <a:spcPct val="200000"/>
              </a:lnSpc>
              <a:buFont typeface="Arial" panose="020B0604020202020204" pitchFamily="34" charset="0"/>
              <a:buChar char="•"/>
            </a:pPr>
            <a:r>
              <a:rPr lang="en-US" sz="2800" b="1" i="0" dirty="0">
                <a:solidFill>
                  <a:srgbClr val="0665BE"/>
                </a:solidFill>
                <a:effectLst/>
              </a:rPr>
              <a:t>Prevent Skin Cancer</a:t>
            </a:r>
            <a:r>
              <a:rPr lang="en-US" sz="2800" b="0" i="0" dirty="0">
                <a:solidFill>
                  <a:srgbClr val="0665BE"/>
                </a:solidFill>
                <a:effectLst/>
              </a:rPr>
              <a:t>: </a:t>
            </a:r>
            <a:r>
              <a:rPr lang="en-US" sz="2800" b="0" i="0" dirty="0">
                <a:solidFill>
                  <a:srgbClr val="404040"/>
                </a:solidFill>
                <a:effectLst/>
              </a:rPr>
              <a:t>Educate on sun safety and early detection.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9388251" y="4199696"/>
            <a:ext cx="645611" cy="676032"/>
          </a:xfrm>
          <a:custGeom>
            <a:avLst/>
            <a:gdLst/>
            <a:ahLst/>
            <a:cxnLst/>
            <a:rect l="l" t="t" r="r" b="b"/>
            <a:pathLst>
              <a:path w="645611" h="676032">
                <a:moveTo>
                  <a:pt x="0" y="0"/>
                </a:moveTo>
                <a:lnTo>
                  <a:pt x="645611" y="0"/>
                </a:lnTo>
                <a:lnTo>
                  <a:pt x="645611" y="676032"/>
                </a:lnTo>
                <a:lnTo>
                  <a:pt x="0" y="676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295358" y="0"/>
            <a:ext cx="7985284" cy="10287000"/>
          </a:xfrm>
          <a:custGeom>
            <a:avLst/>
            <a:gdLst/>
            <a:ahLst/>
            <a:cxnLst/>
            <a:rect l="l" t="t" r="r" b="b"/>
            <a:pathLst>
              <a:path w="7985284" h="10287000">
                <a:moveTo>
                  <a:pt x="0" y="0"/>
                </a:moveTo>
                <a:lnTo>
                  <a:pt x="7985284" y="0"/>
                </a:lnTo>
                <a:lnTo>
                  <a:pt x="7985284" y="10287000"/>
                </a:lnTo>
                <a:lnTo>
                  <a:pt x="0" y="10287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957383" y="800409"/>
            <a:ext cx="11325805"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Implementation Plan</a:t>
            </a:r>
          </a:p>
        </p:txBody>
      </p:sp>
      <p:sp>
        <p:nvSpPr>
          <p:cNvPr id="6" name="TextBox 6"/>
          <p:cNvSpPr txBox="1"/>
          <p:nvPr/>
        </p:nvSpPr>
        <p:spPr>
          <a:xfrm>
            <a:off x="957383" y="2629518"/>
            <a:ext cx="18152958" cy="6894195"/>
          </a:xfrm>
          <a:prstGeom prst="rect">
            <a:avLst/>
          </a:prstGeom>
        </p:spPr>
        <p:txBody>
          <a:bodyPr wrap="square" lIns="0" tIns="0" rIns="0" bIns="0" rtlCol="0" anchor="t">
            <a:spAutoFit/>
          </a:bodyPr>
          <a:lstStyle/>
          <a:p>
            <a:pPr algn="l"/>
            <a:r>
              <a:rPr lang="en-US" sz="2800" b="1" dirty="0">
                <a:solidFill>
                  <a:srgbClr val="0665BE"/>
                </a:solidFill>
                <a:effectLst/>
              </a:rPr>
              <a:t>Short-Term Implementation Plan (0-6 Months)</a:t>
            </a:r>
          </a:p>
          <a:p>
            <a:pPr algn="l"/>
            <a:br>
              <a:rPr lang="en-US" sz="2800" b="0" dirty="0">
                <a:solidFill>
                  <a:srgbClr val="404040"/>
                </a:solidFill>
                <a:effectLst/>
              </a:rPr>
            </a:br>
            <a:r>
              <a:rPr lang="en-US" sz="2800" b="1" dirty="0">
                <a:solidFill>
                  <a:srgbClr val="0665BE"/>
                </a:solidFill>
                <a:effectLst/>
              </a:rPr>
              <a:t>1. Boost Health Checks for High-Risk Groups</a:t>
            </a:r>
            <a:endParaRPr lang="en-US" sz="2800" b="0" dirty="0">
              <a:solidFill>
                <a:srgbClr val="0665BE"/>
              </a:solidFill>
              <a:effectLst/>
            </a:endParaRPr>
          </a:p>
          <a:p>
            <a:pPr marL="457200" indent="-457200" algn="just">
              <a:buFont typeface="Arial" panose="020B0604020202020204" pitchFamily="34" charset="0"/>
              <a:buChar char="•"/>
            </a:pPr>
            <a:r>
              <a:rPr lang="en-US" sz="2800" b="0" dirty="0">
                <a:solidFill>
                  <a:srgbClr val="404040"/>
                </a:solidFill>
                <a:effectLst/>
              </a:rPr>
              <a:t>Partners: Local clinics, community health workers.</a:t>
            </a:r>
          </a:p>
          <a:p>
            <a:pPr marL="457200" indent="-457200" algn="just">
              <a:buFont typeface="Arial" panose="020B0604020202020204" pitchFamily="34" charset="0"/>
              <a:buChar char="•"/>
            </a:pPr>
            <a:r>
              <a:rPr lang="en-US" sz="2800" b="0" dirty="0">
                <a:solidFill>
                  <a:srgbClr val="404040"/>
                </a:solidFill>
                <a:effectLst/>
              </a:rPr>
              <a:t>Timeline: 3-6 months.</a:t>
            </a:r>
          </a:p>
          <a:p>
            <a:pPr marL="457200" indent="-457200" algn="just">
              <a:buFont typeface="Arial" panose="020B0604020202020204" pitchFamily="34" charset="0"/>
              <a:buChar char="•"/>
            </a:pPr>
            <a:r>
              <a:rPr lang="en-US" sz="2800" b="0" dirty="0">
                <a:solidFill>
                  <a:srgbClr val="404040"/>
                </a:solidFill>
                <a:effectLst/>
              </a:rPr>
              <a:t>Resources: Portable blood pressure monitors, training for health workers, flyers for awareness.</a:t>
            </a:r>
          </a:p>
          <a:p>
            <a:pPr marL="457200" indent="-457200" algn="just">
              <a:buFont typeface="Arial" panose="020B0604020202020204" pitchFamily="34" charset="0"/>
              <a:buChar char="•"/>
            </a:pPr>
            <a:endParaRPr lang="en-US" sz="2800" b="0" dirty="0">
              <a:solidFill>
                <a:srgbClr val="404040"/>
              </a:solidFill>
              <a:effectLst/>
            </a:endParaRPr>
          </a:p>
          <a:p>
            <a:pPr algn="just"/>
            <a:r>
              <a:rPr lang="en-US" sz="2800" b="1" dirty="0">
                <a:solidFill>
                  <a:srgbClr val="0665BE"/>
                </a:solidFill>
                <a:effectLst/>
              </a:rPr>
              <a:t>2. Improve Sleep &amp; Mental Health</a:t>
            </a:r>
            <a:endParaRPr lang="en-US" sz="2800" b="0" dirty="0">
              <a:solidFill>
                <a:srgbClr val="0665BE"/>
              </a:solidFill>
              <a:effectLst/>
            </a:endParaRPr>
          </a:p>
          <a:p>
            <a:pPr marL="457200" indent="-457200" algn="just">
              <a:buFont typeface="Arial" panose="020B0604020202020204" pitchFamily="34" charset="0"/>
              <a:buChar char="•"/>
            </a:pPr>
            <a:r>
              <a:rPr lang="en-US" sz="2800" b="0" dirty="0">
                <a:solidFill>
                  <a:srgbClr val="404040"/>
                </a:solidFill>
                <a:effectLst/>
              </a:rPr>
              <a:t>Partners: Mental health NGOs, local schools/community centers.</a:t>
            </a:r>
          </a:p>
          <a:p>
            <a:pPr marL="457200" indent="-457200" algn="just">
              <a:buFont typeface="Arial" panose="020B0604020202020204" pitchFamily="34" charset="0"/>
              <a:buChar char="•"/>
            </a:pPr>
            <a:r>
              <a:rPr lang="en-US" sz="2800" b="0" dirty="0">
                <a:solidFill>
                  <a:srgbClr val="404040"/>
                </a:solidFill>
                <a:effectLst/>
              </a:rPr>
              <a:t>Timeline: 3-6 months.</a:t>
            </a:r>
          </a:p>
          <a:p>
            <a:pPr marL="457200" indent="-457200" algn="just">
              <a:buFont typeface="Arial" panose="020B0604020202020204" pitchFamily="34" charset="0"/>
              <a:buChar char="•"/>
            </a:pPr>
            <a:r>
              <a:rPr lang="en-US" sz="2800" b="0" dirty="0">
                <a:solidFill>
                  <a:srgbClr val="404040"/>
                </a:solidFill>
                <a:effectLst/>
              </a:rPr>
              <a:t>Resources: Workshop kits (sleep trackers, relaxation guides), trained counselors.</a:t>
            </a:r>
          </a:p>
          <a:p>
            <a:pPr marL="457200" indent="-457200" algn="just">
              <a:buFont typeface="Arial" panose="020B0604020202020204" pitchFamily="34" charset="0"/>
              <a:buChar char="•"/>
            </a:pPr>
            <a:endParaRPr lang="en-US" sz="2800" b="0" dirty="0">
              <a:solidFill>
                <a:srgbClr val="404040"/>
              </a:solidFill>
              <a:effectLst/>
            </a:endParaRPr>
          </a:p>
          <a:p>
            <a:pPr algn="just"/>
            <a:r>
              <a:rPr lang="en-US" sz="2800" b="1" dirty="0">
                <a:solidFill>
                  <a:srgbClr val="0665BE"/>
                </a:solidFill>
                <a:effectLst/>
              </a:rPr>
              <a:t>3. Alcohol Reduction Campaigns</a:t>
            </a:r>
            <a:endParaRPr lang="en-US" sz="2800" b="0" dirty="0">
              <a:solidFill>
                <a:srgbClr val="0665BE"/>
              </a:solidFill>
              <a:effectLst/>
            </a:endParaRPr>
          </a:p>
          <a:p>
            <a:pPr marL="457200" indent="-457200" algn="just">
              <a:buFont typeface="Arial" panose="020B0604020202020204" pitchFamily="34" charset="0"/>
              <a:buChar char="•"/>
            </a:pPr>
            <a:r>
              <a:rPr lang="en-US" sz="2800" b="0" dirty="0">
                <a:solidFill>
                  <a:srgbClr val="404040"/>
                </a:solidFill>
                <a:effectLst/>
              </a:rPr>
              <a:t>Partners: Local government, schools, social media influencers.</a:t>
            </a:r>
          </a:p>
          <a:p>
            <a:pPr marL="457200" indent="-457200" algn="just">
              <a:buFont typeface="Arial" panose="020B0604020202020204" pitchFamily="34" charset="0"/>
              <a:buChar char="•"/>
            </a:pPr>
            <a:r>
              <a:rPr lang="en-US" sz="2800" b="0" dirty="0">
                <a:solidFill>
                  <a:srgbClr val="404040"/>
                </a:solidFill>
                <a:effectLst/>
              </a:rPr>
              <a:t>Timeline: 3-6 months.</a:t>
            </a:r>
          </a:p>
          <a:p>
            <a:pPr marL="457200" indent="-457200" algn="just">
              <a:buFont typeface="Arial" panose="020B0604020202020204" pitchFamily="34" charset="0"/>
              <a:buChar char="•"/>
            </a:pPr>
            <a:r>
              <a:rPr lang="en-US" sz="2800" b="0" dirty="0">
                <a:solidFill>
                  <a:srgbClr val="404040"/>
                </a:solidFill>
                <a:effectLst/>
              </a:rPr>
              <a:t>Resources: Posters, video ads, community events.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9388251" y="4199696"/>
            <a:ext cx="645611" cy="676032"/>
          </a:xfrm>
          <a:custGeom>
            <a:avLst/>
            <a:gdLst/>
            <a:ahLst/>
            <a:cxnLst/>
            <a:rect l="l" t="t" r="r" b="b"/>
            <a:pathLst>
              <a:path w="645611" h="676032">
                <a:moveTo>
                  <a:pt x="0" y="0"/>
                </a:moveTo>
                <a:lnTo>
                  <a:pt x="645611" y="0"/>
                </a:lnTo>
                <a:lnTo>
                  <a:pt x="645611" y="676032"/>
                </a:lnTo>
                <a:lnTo>
                  <a:pt x="0" y="6760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295358" y="0"/>
            <a:ext cx="7985284" cy="10287000"/>
          </a:xfrm>
          <a:custGeom>
            <a:avLst/>
            <a:gdLst/>
            <a:ahLst/>
            <a:cxnLst/>
            <a:rect l="l" t="t" r="r" b="b"/>
            <a:pathLst>
              <a:path w="7985284" h="10287000">
                <a:moveTo>
                  <a:pt x="0" y="0"/>
                </a:moveTo>
                <a:lnTo>
                  <a:pt x="7985284" y="0"/>
                </a:lnTo>
                <a:lnTo>
                  <a:pt x="7985284" y="10287000"/>
                </a:lnTo>
                <a:lnTo>
                  <a:pt x="0" y="10287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957383" y="728344"/>
            <a:ext cx="11325805"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Implementation Plan</a:t>
            </a:r>
          </a:p>
        </p:txBody>
      </p:sp>
      <p:sp>
        <p:nvSpPr>
          <p:cNvPr id="6" name="TextBox 6"/>
          <p:cNvSpPr txBox="1"/>
          <p:nvPr/>
        </p:nvSpPr>
        <p:spPr>
          <a:xfrm>
            <a:off x="957383" y="2247900"/>
            <a:ext cx="18152958" cy="6894195"/>
          </a:xfrm>
          <a:prstGeom prst="rect">
            <a:avLst/>
          </a:prstGeom>
        </p:spPr>
        <p:txBody>
          <a:bodyPr wrap="square" lIns="0" tIns="0" rIns="0" bIns="0" rtlCol="0" anchor="t">
            <a:spAutoFit/>
          </a:bodyPr>
          <a:lstStyle/>
          <a:p>
            <a:pPr algn="l"/>
            <a:r>
              <a:rPr lang="en-US" sz="2800" b="1" dirty="0">
                <a:solidFill>
                  <a:srgbClr val="0665BE"/>
                </a:solidFill>
                <a:effectLst/>
              </a:rPr>
              <a:t>Long-Term Implementation Plan (1-5 Years)</a:t>
            </a:r>
          </a:p>
          <a:p>
            <a:pPr algn="l"/>
            <a:br>
              <a:rPr lang="en-US" sz="2800" b="0" dirty="0">
                <a:solidFill>
                  <a:srgbClr val="404040"/>
                </a:solidFill>
                <a:effectLst/>
              </a:rPr>
            </a:br>
            <a:r>
              <a:rPr lang="en-US" sz="2800" b="1" dirty="0">
                <a:solidFill>
                  <a:srgbClr val="0665BE"/>
                </a:solidFill>
                <a:effectLst/>
              </a:rPr>
              <a:t>1. Culturally-Targeted Health Programs</a:t>
            </a:r>
            <a:endParaRPr lang="en-US" sz="2800" b="0" dirty="0">
              <a:solidFill>
                <a:srgbClr val="0665BE"/>
              </a:solidFill>
              <a:effectLst/>
            </a:endParaRPr>
          </a:p>
          <a:p>
            <a:pPr marL="457200" indent="-457200" algn="l">
              <a:buFont typeface="Arial" panose="020B0604020202020204" pitchFamily="34" charset="0"/>
              <a:buChar char="•"/>
            </a:pPr>
            <a:r>
              <a:rPr lang="en-US" sz="2800" b="0" dirty="0">
                <a:solidFill>
                  <a:srgbClr val="404040"/>
                </a:solidFill>
                <a:effectLst/>
              </a:rPr>
              <a:t>Partners: Tribal leaders, cultural organizations, NGOs.</a:t>
            </a:r>
          </a:p>
          <a:p>
            <a:pPr marL="457200" indent="-457200" algn="l">
              <a:buFont typeface="Arial" panose="020B0604020202020204" pitchFamily="34" charset="0"/>
              <a:buChar char="•"/>
            </a:pPr>
            <a:r>
              <a:rPr lang="en-US" sz="2800" b="0" dirty="0">
                <a:solidFill>
                  <a:srgbClr val="404040"/>
                </a:solidFill>
                <a:effectLst/>
              </a:rPr>
              <a:t>Timeline: 1-3 years.</a:t>
            </a:r>
          </a:p>
          <a:p>
            <a:pPr marL="457200" indent="-457200" algn="l">
              <a:buFont typeface="Arial" panose="020B0604020202020204" pitchFamily="34" charset="0"/>
              <a:buChar char="•"/>
            </a:pPr>
            <a:r>
              <a:rPr lang="en-US" sz="2800" b="0" dirty="0">
                <a:solidFill>
                  <a:srgbClr val="404040"/>
                </a:solidFill>
                <a:effectLst/>
              </a:rPr>
              <a:t>Resources: Cultural advisors, funding for community-led initiatives (e.g., local health ambassadors).</a:t>
            </a:r>
          </a:p>
          <a:p>
            <a:pPr algn="l">
              <a:buFont typeface="Arial" panose="020B0604020202020204" pitchFamily="34" charset="0"/>
              <a:buChar char="•"/>
            </a:pPr>
            <a:endParaRPr lang="en-US" sz="2800" b="0" dirty="0">
              <a:solidFill>
                <a:srgbClr val="404040"/>
              </a:solidFill>
              <a:effectLst/>
            </a:endParaRPr>
          </a:p>
          <a:p>
            <a:pPr algn="l"/>
            <a:r>
              <a:rPr lang="en-US" sz="2800" b="1" dirty="0">
                <a:solidFill>
                  <a:srgbClr val="0665BE"/>
                </a:solidFill>
                <a:effectLst/>
              </a:rPr>
              <a:t>2. National Obesity Prevention</a:t>
            </a:r>
            <a:endParaRPr lang="en-US" sz="2800" b="0" dirty="0">
              <a:solidFill>
                <a:srgbClr val="0665BE"/>
              </a:solidFill>
              <a:effectLst/>
            </a:endParaRPr>
          </a:p>
          <a:p>
            <a:pPr marL="457200" indent="-457200" algn="l">
              <a:buFont typeface="Arial" panose="020B0604020202020204" pitchFamily="34" charset="0"/>
              <a:buChar char="•"/>
            </a:pPr>
            <a:r>
              <a:rPr lang="en-US" sz="2800" b="0" dirty="0">
                <a:solidFill>
                  <a:srgbClr val="404040"/>
                </a:solidFill>
                <a:effectLst/>
              </a:rPr>
              <a:t>Partners: Government health departments, food companies, fitness chains.</a:t>
            </a:r>
          </a:p>
          <a:p>
            <a:pPr marL="457200" indent="-457200" algn="l">
              <a:buFont typeface="Arial" panose="020B0604020202020204" pitchFamily="34" charset="0"/>
              <a:buChar char="•"/>
            </a:pPr>
            <a:r>
              <a:rPr lang="en-US" sz="2800" b="0" dirty="0">
                <a:solidFill>
                  <a:srgbClr val="404040"/>
                </a:solidFill>
                <a:effectLst/>
              </a:rPr>
              <a:t>Timeline: 2-5 years.</a:t>
            </a:r>
          </a:p>
          <a:p>
            <a:pPr marL="457200" indent="-457200" algn="l">
              <a:buFont typeface="Arial" panose="020B0604020202020204" pitchFamily="34" charset="0"/>
              <a:buChar char="•"/>
            </a:pPr>
            <a:r>
              <a:rPr lang="en-US" sz="2800" b="0" dirty="0">
                <a:solidFill>
                  <a:srgbClr val="404040"/>
                </a:solidFill>
                <a:effectLst/>
              </a:rPr>
              <a:t>Resources: Policy reforms (e.g., sugar taxes), subsidized gyms, school nutrition programs.</a:t>
            </a:r>
          </a:p>
          <a:p>
            <a:pPr algn="l">
              <a:buFont typeface="Arial" panose="020B0604020202020204" pitchFamily="34" charset="0"/>
              <a:buChar char="•"/>
            </a:pPr>
            <a:endParaRPr lang="en-US" sz="2800" b="0" dirty="0">
              <a:solidFill>
                <a:srgbClr val="404040"/>
              </a:solidFill>
              <a:effectLst/>
            </a:endParaRPr>
          </a:p>
          <a:p>
            <a:pPr marL="457200" indent="-457200" algn="l">
              <a:buFont typeface="Arial" panose="020B0604020202020204" pitchFamily="34" charset="0"/>
              <a:buChar char="•"/>
            </a:pPr>
            <a:r>
              <a:rPr lang="en-US" sz="2800" b="1" dirty="0">
                <a:solidFill>
                  <a:srgbClr val="0665BE"/>
                </a:solidFill>
                <a:effectLst/>
              </a:rPr>
              <a:t>3. Skin Cancer Prevention</a:t>
            </a:r>
            <a:endParaRPr lang="en-US" sz="2800" b="0" dirty="0">
              <a:solidFill>
                <a:srgbClr val="0665BE"/>
              </a:solidFill>
              <a:effectLst/>
            </a:endParaRPr>
          </a:p>
          <a:p>
            <a:pPr marL="457200" indent="-457200" algn="l">
              <a:buFont typeface="Arial" panose="020B0604020202020204" pitchFamily="34" charset="0"/>
              <a:buChar char="•"/>
            </a:pPr>
            <a:r>
              <a:rPr lang="en-US" sz="2800" b="0" dirty="0">
                <a:solidFill>
                  <a:srgbClr val="404040"/>
                </a:solidFill>
                <a:effectLst/>
              </a:rPr>
              <a:t>Partners: Dermatology associations, schools, sunscreen brands.</a:t>
            </a:r>
          </a:p>
          <a:p>
            <a:pPr marL="457200" indent="-457200" algn="l">
              <a:buFont typeface="Arial" panose="020B0604020202020204" pitchFamily="34" charset="0"/>
              <a:buChar char="•"/>
            </a:pPr>
            <a:r>
              <a:rPr lang="en-US" sz="2800" b="0" dirty="0">
                <a:solidFill>
                  <a:srgbClr val="404040"/>
                </a:solidFill>
                <a:effectLst/>
              </a:rPr>
              <a:t>Timeline: 1-3 years.</a:t>
            </a:r>
          </a:p>
          <a:p>
            <a:pPr marL="457200" indent="-457200" algn="l">
              <a:buFont typeface="Arial" panose="020B0604020202020204" pitchFamily="34" charset="0"/>
              <a:buChar char="•"/>
            </a:pPr>
            <a:r>
              <a:rPr lang="en-US" sz="2800" b="0" dirty="0">
                <a:solidFill>
                  <a:srgbClr val="404040"/>
                </a:solidFill>
                <a:effectLst/>
              </a:rPr>
              <a:t>Resources: Free sunscreen stations, educational cartoons, school curriculum updates.</a:t>
            </a:r>
          </a:p>
        </p:txBody>
      </p:sp>
    </p:spTree>
    <p:extLst>
      <p:ext uri="{BB962C8B-B14F-4D97-AF65-F5344CB8AC3E}">
        <p14:creationId xmlns:p14="http://schemas.microsoft.com/office/powerpoint/2010/main" val="17580887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86" t="-35267" r="-30481"/>
            </a:stretch>
          </a:blipFill>
        </p:spPr>
      </p:sp>
      <p:sp>
        <p:nvSpPr>
          <p:cNvPr id="3" name="Freeform 3"/>
          <p:cNvSpPr/>
          <p:nvPr/>
        </p:nvSpPr>
        <p:spPr>
          <a:xfrm>
            <a:off x="13361590" y="-116835"/>
            <a:ext cx="11506231" cy="14315684"/>
          </a:xfrm>
          <a:custGeom>
            <a:avLst/>
            <a:gdLst/>
            <a:ahLst/>
            <a:cxnLst/>
            <a:rect l="l" t="t" r="r" b="b"/>
            <a:pathLst>
              <a:path w="11506231" h="14315684">
                <a:moveTo>
                  <a:pt x="0" y="0"/>
                </a:moveTo>
                <a:lnTo>
                  <a:pt x="11506232" y="0"/>
                </a:lnTo>
                <a:lnTo>
                  <a:pt x="11506232" y="14315684"/>
                </a:lnTo>
                <a:lnTo>
                  <a:pt x="0" y="143156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7391611" y="-3877573"/>
            <a:ext cx="5888753" cy="4983358"/>
          </a:xfrm>
          <a:custGeom>
            <a:avLst/>
            <a:gdLst/>
            <a:ahLst/>
            <a:cxnLst/>
            <a:rect l="l" t="t" r="r" b="b"/>
            <a:pathLst>
              <a:path w="5888753" h="4983358">
                <a:moveTo>
                  <a:pt x="0" y="0"/>
                </a:moveTo>
                <a:lnTo>
                  <a:pt x="5888753" y="0"/>
                </a:lnTo>
                <a:lnTo>
                  <a:pt x="5888753" y="4983357"/>
                </a:lnTo>
                <a:lnTo>
                  <a:pt x="0" y="4983357"/>
                </a:lnTo>
                <a:lnTo>
                  <a:pt x="0" y="0"/>
                </a:lnTo>
                <a:close/>
              </a:path>
            </a:pathLst>
          </a:custGeom>
          <a:blipFill>
            <a:blip r:embed="rId5">
              <a:alphaModFix amt="10999"/>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4552621" y="8393755"/>
            <a:ext cx="351031" cy="35103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8" name="Group 8"/>
          <p:cNvGrpSpPr/>
          <p:nvPr/>
        </p:nvGrpSpPr>
        <p:grpSpPr>
          <a:xfrm>
            <a:off x="12861423" y="4664898"/>
            <a:ext cx="5426577" cy="542657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r="-50093"/>
              </a:stretch>
            </a:blipFill>
            <a:ln w="171450" cap="sq">
              <a:solidFill>
                <a:srgbClr val="FFFFFF"/>
              </a:solidFill>
              <a:prstDash val="solid"/>
              <a:miter/>
            </a:ln>
          </p:spPr>
        </p:sp>
      </p:grpSp>
      <p:sp>
        <p:nvSpPr>
          <p:cNvPr id="10" name="TextBox 10"/>
          <p:cNvSpPr txBox="1"/>
          <p:nvPr/>
        </p:nvSpPr>
        <p:spPr>
          <a:xfrm>
            <a:off x="1208780" y="1220084"/>
            <a:ext cx="6696734" cy="1104900"/>
          </a:xfrm>
          <a:prstGeom prst="rect">
            <a:avLst/>
          </a:prstGeom>
        </p:spPr>
        <p:txBody>
          <a:bodyPr lIns="0" tIns="0" rIns="0" bIns="0" rtlCol="0" anchor="t">
            <a:spAutoFit/>
          </a:bodyPr>
          <a:lstStyle/>
          <a:p>
            <a:pPr algn="l">
              <a:lnSpc>
                <a:spcPts val="8400"/>
              </a:lnSpc>
            </a:pPr>
            <a:r>
              <a:rPr lang="en-US" sz="8000" b="1">
                <a:solidFill>
                  <a:srgbClr val="0665BE"/>
                </a:solidFill>
                <a:latin typeface="Gordita Bold"/>
                <a:ea typeface="Gordita Bold"/>
                <a:cs typeface="Gordita Bold"/>
                <a:sym typeface="Gordita Bold"/>
              </a:rPr>
              <a:t>Conclusion</a:t>
            </a:r>
          </a:p>
        </p:txBody>
      </p:sp>
      <p:sp>
        <p:nvSpPr>
          <p:cNvPr id="11" name="TextBox 11"/>
          <p:cNvSpPr txBox="1"/>
          <p:nvPr/>
        </p:nvSpPr>
        <p:spPr>
          <a:xfrm>
            <a:off x="1148729" y="2933700"/>
            <a:ext cx="11119471" cy="5170646"/>
          </a:xfrm>
          <a:prstGeom prst="rect">
            <a:avLst/>
          </a:prstGeom>
        </p:spPr>
        <p:txBody>
          <a:bodyPr wrap="square" lIns="0" tIns="0" rIns="0" bIns="0" rtlCol="0" anchor="t">
            <a:spAutoFit/>
          </a:bodyPr>
          <a:lstStyle/>
          <a:p>
            <a:pPr marL="457200" indent="-457200" algn="just">
              <a:buFont typeface="Arial" panose="020B0604020202020204" pitchFamily="34" charset="0"/>
              <a:buChar char="•"/>
            </a:pPr>
            <a:r>
              <a:rPr lang="en-US" sz="2800" dirty="0" err="1">
                <a:solidFill>
                  <a:srgbClr val="100F0D"/>
                </a:solidFill>
                <a:ea typeface="Poppins"/>
                <a:cs typeface="Poppins"/>
                <a:sym typeface="Poppins"/>
              </a:rPr>
              <a:t>XGBoost</a:t>
            </a:r>
            <a:r>
              <a:rPr lang="en-US" sz="2800" dirty="0">
                <a:solidFill>
                  <a:srgbClr val="100F0D"/>
                </a:solidFill>
                <a:ea typeface="Poppins"/>
                <a:cs typeface="Poppins"/>
                <a:sym typeface="Poppins"/>
              </a:rPr>
              <a:t> excels at finding 90% of hypertensive patients (critical for saving lives) but triggers many false alarms.  </a:t>
            </a:r>
          </a:p>
          <a:p>
            <a:pPr marL="457200" indent="-457200" algn="just">
              <a:buFont typeface="Arial" panose="020B0604020202020204" pitchFamily="34" charset="0"/>
              <a:buChar char="•"/>
            </a:pPr>
            <a:r>
              <a:rPr lang="en-US" sz="2800" dirty="0">
                <a:solidFill>
                  <a:srgbClr val="100F0D"/>
                </a:solidFill>
                <a:ea typeface="Poppins"/>
                <a:cs typeface="Poppins"/>
                <a:sym typeface="Poppins"/>
              </a:rPr>
              <a:t>Age, general health, sleep habits, and lifestyle (alcohol, BMI) are the biggest drivers of hypertension risk.  </a:t>
            </a:r>
          </a:p>
          <a:p>
            <a:pPr marL="457200" indent="-457200" algn="just">
              <a:buFont typeface="Arial" panose="020B0604020202020204" pitchFamily="34" charset="0"/>
              <a:buChar char="•"/>
            </a:pPr>
            <a:r>
              <a:rPr lang="en-US" sz="2800" dirty="0">
                <a:solidFill>
                  <a:srgbClr val="100F0D"/>
                </a:solidFill>
                <a:ea typeface="Poppins"/>
                <a:cs typeface="Poppins"/>
                <a:sym typeface="Poppins"/>
              </a:rPr>
              <a:t>Partner with clinics and communities to roll out targeted health checks, sleep programs, and alcohol awareness campaigns.  </a:t>
            </a:r>
          </a:p>
          <a:p>
            <a:pPr marL="457200" indent="-457200" algn="just">
              <a:buFont typeface="Arial" panose="020B0604020202020204" pitchFamily="34" charset="0"/>
              <a:buChar char="•"/>
            </a:pPr>
            <a:r>
              <a:rPr lang="en-US" sz="2800" dirty="0">
                <a:solidFill>
                  <a:srgbClr val="100F0D"/>
                </a:solidFill>
                <a:ea typeface="Poppins"/>
                <a:cs typeface="Poppins"/>
                <a:sym typeface="Poppins"/>
              </a:rPr>
              <a:t>Collaborate with cultural leaders and policymakers to tackle obesity, skin cancer, and tribal health disparities.  </a:t>
            </a:r>
          </a:p>
          <a:p>
            <a:pPr algn="just"/>
            <a:endParaRPr lang="en-US" sz="2800" dirty="0">
              <a:solidFill>
                <a:srgbClr val="100F0D"/>
              </a:solidFill>
              <a:ea typeface="Poppins"/>
              <a:cs typeface="Poppins"/>
              <a:sym typeface="Poppins"/>
            </a:endParaRPr>
          </a:p>
          <a:p>
            <a:pPr algn="just"/>
            <a:r>
              <a:rPr lang="en-US" sz="2800" b="1" dirty="0">
                <a:solidFill>
                  <a:srgbClr val="0665BE"/>
                </a:solidFill>
                <a:ea typeface="Poppins"/>
                <a:cs typeface="Poppins"/>
                <a:sym typeface="Poppins"/>
              </a:rPr>
              <a:t>Final Call to Action:  </a:t>
            </a:r>
          </a:p>
          <a:p>
            <a:pPr algn="just"/>
            <a:r>
              <a:rPr lang="en-US" sz="2800" dirty="0">
                <a:solidFill>
                  <a:srgbClr val="100F0D"/>
                </a:solidFill>
                <a:ea typeface="Poppins"/>
                <a:cs typeface="Poppins"/>
                <a:sym typeface="Poppins"/>
              </a:rPr>
              <a:t>Prioritize </a:t>
            </a:r>
            <a:r>
              <a:rPr lang="en-US" sz="2800" dirty="0" err="1">
                <a:solidFill>
                  <a:srgbClr val="100F0D"/>
                </a:solidFill>
                <a:ea typeface="Poppins"/>
                <a:cs typeface="Poppins"/>
                <a:sym typeface="Poppins"/>
              </a:rPr>
              <a:t>XGBoost</a:t>
            </a:r>
            <a:r>
              <a:rPr lang="en-US" sz="2800" dirty="0">
                <a:solidFill>
                  <a:srgbClr val="100F0D"/>
                </a:solidFill>
                <a:ea typeface="Poppins"/>
                <a:cs typeface="Poppins"/>
                <a:sym typeface="Poppins"/>
              </a:rPr>
              <a:t> for early detection in high-risk areas, and invest in preventive health programs to reduce long-term costs and save lives.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8486185" y="-836932"/>
            <a:ext cx="10118808" cy="12589497"/>
          </a:xfrm>
          <a:custGeom>
            <a:avLst/>
            <a:gdLst/>
            <a:ahLst/>
            <a:cxnLst/>
            <a:rect l="l" t="t" r="r" b="b"/>
            <a:pathLst>
              <a:path w="10118808" h="12589497">
                <a:moveTo>
                  <a:pt x="0" y="0"/>
                </a:moveTo>
                <a:lnTo>
                  <a:pt x="10118808" y="0"/>
                </a:lnTo>
                <a:lnTo>
                  <a:pt x="10118808" y="12589497"/>
                </a:lnTo>
                <a:lnTo>
                  <a:pt x="0" y="125894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flipH="1">
            <a:off x="11729343" y="0"/>
            <a:ext cx="6558657" cy="6558657"/>
          </a:xfrm>
          <a:custGeom>
            <a:avLst/>
            <a:gdLst/>
            <a:ahLst/>
            <a:cxnLst/>
            <a:rect l="l" t="t" r="r" b="b"/>
            <a:pathLst>
              <a:path w="6558657" h="6558657">
                <a:moveTo>
                  <a:pt x="6558657" y="0"/>
                </a:moveTo>
                <a:lnTo>
                  <a:pt x="0" y="0"/>
                </a:lnTo>
                <a:lnTo>
                  <a:pt x="0" y="6558657"/>
                </a:lnTo>
                <a:lnTo>
                  <a:pt x="6558657" y="6558657"/>
                </a:lnTo>
                <a:lnTo>
                  <a:pt x="6558657"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a:off x="16119103" y="5457817"/>
            <a:ext cx="3086100" cy="3436327"/>
            <a:chOff x="0" y="0"/>
            <a:chExt cx="812800" cy="905041"/>
          </a:xfrm>
        </p:grpSpPr>
        <p:sp>
          <p:nvSpPr>
            <p:cNvPr id="6" name="Freeform 6"/>
            <p:cNvSpPr/>
            <p:nvPr/>
          </p:nvSpPr>
          <p:spPr>
            <a:xfrm>
              <a:off x="0" y="0"/>
              <a:ext cx="812800" cy="905041"/>
            </a:xfrm>
            <a:custGeom>
              <a:avLst/>
              <a:gdLst/>
              <a:ahLst/>
              <a:cxnLst/>
              <a:rect l="l" t="t" r="r" b="b"/>
              <a:pathLst>
                <a:path w="812800" h="905041">
                  <a:moveTo>
                    <a:pt x="127941" y="0"/>
                  </a:moveTo>
                  <a:lnTo>
                    <a:pt x="684859" y="0"/>
                  </a:lnTo>
                  <a:cubicBezTo>
                    <a:pt x="718791" y="0"/>
                    <a:pt x="751333" y="13479"/>
                    <a:pt x="775327" y="37473"/>
                  </a:cubicBezTo>
                  <a:cubicBezTo>
                    <a:pt x="799321" y="61467"/>
                    <a:pt x="812800" y="94009"/>
                    <a:pt x="812800" y="127941"/>
                  </a:cubicBezTo>
                  <a:lnTo>
                    <a:pt x="812800" y="777100"/>
                  </a:lnTo>
                  <a:cubicBezTo>
                    <a:pt x="812800" y="811032"/>
                    <a:pt x="799321" y="843574"/>
                    <a:pt x="775327" y="867568"/>
                  </a:cubicBezTo>
                  <a:cubicBezTo>
                    <a:pt x="751333" y="891561"/>
                    <a:pt x="718791" y="905041"/>
                    <a:pt x="684859" y="905041"/>
                  </a:cubicBezTo>
                  <a:lnTo>
                    <a:pt x="127941" y="905041"/>
                  </a:lnTo>
                  <a:cubicBezTo>
                    <a:pt x="94009" y="905041"/>
                    <a:pt x="61467" y="891561"/>
                    <a:pt x="37473" y="867568"/>
                  </a:cubicBezTo>
                  <a:cubicBezTo>
                    <a:pt x="13479" y="843574"/>
                    <a:pt x="0" y="811032"/>
                    <a:pt x="0" y="777100"/>
                  </a:cubicBezTo>
                  <a:lnTo>
                    <a:pt x="0" y="127941"/>
                  </a:lnTo>
                  <a:cubicBezTo>
                    <a:pt x="0" y="94009"/>
                    <a:pt x="13479" y="61467"/>
                    <a:pt x="37473" y="37473"/>
                  </a:cubicBezTo>
                  <a:cubicBezTo>
                    <a:pt x="61467" y="13479"/>
                    <a:pt x="94009" y="0"/>
                    <a:pt x="127941" y="0"/>
                  </a:cubicBezTo>
                  <a:close/>
                </a:path>
              </a:pathLst>
            </a:custGeom>
            <a:solidFill>
              <a:srgbClr val="0665BE"/>
            </a:solidFill>
          </p:spPr>
        </p:sp>
        <p:sp>
          <p:nvSpPr>
            <p:cNvPr id="7" name="TextBox 7"/>
            <p:cNvSpPr txBox="1"/>
            <p:nvPr/>
          </p:nvSpPr>
          <p:spPr>
            <a:xfrm>
              <a:off x="0" y="-47625"/>
              <a:ext cx="812800" cy="952666"/>
            </a:xfrm>
            <a:prstGeom prst="rect">
              <a:avLst/>
            </a:prstGeom>
          </p:spPr>
          <p:txBody>
            <a:bodyPr lIns="50800" tIns="50800" rIns="50800" bIns="50800" rtlCol="0" anchor="ctr"/>
            <a:lstStyle/>
            <a:p>
              <a:pPr algn="ctr">
                <a:lnSpc>
                  <a:spcPts val="3678"/>
                </a:lnSpc>
              </a:pPr>
              <a:endParaRPr/>
            </a:p>
          </p:txBody>
        </p:sp>
      </p:grpSp>
      <p:sp>
        <p:nvSpPr>
          <p:cNvPr id="8" name="Freeform 8"/>
          <p:cNvSpPr/>
          <p:nvPr/>
        </p:nvSpPr>
        <p:spPr>
          <a:xfrm>
            <a:off x="11856974" y="1222452"/>
            <a:ext cx="5552623" cy="4698907"/>
          </a:xfrm>
          <a:custGeom>
            <a:avLst/>
            <a:gdLst/>
            <a:ahLst/>
            <a:cxnLst/>
            <a:rect l="l" t="t" r="r" b="b"/>
            <a:pathLst>
              <a:path w="5552623" h="4698907">
                <a:moveTo>
                  <a:pt x="0" y="0"/>
                </a:moveTo>
                <a:lnTo>
                  <a:pt x="5552623" y="0"/>
                </a:lnTo>
                <a:lnTo>
                  <a:pt x="5552623" y="4698907"/>
                </a:lnTo>
                <a:lnTo>
                  <a:pt x="0" y="469890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9" name="Group 9"/>
          <p:cNvGrpSpPr/>
          <p:nvPr/>
        </p:nvGrpSpPr>
        <p:grpSpPr>
          <a:xfrm>
            <a:off x="10612043" y="3366506"/>
            <a:ext cx="7050110" cy="6049521"/>
            <a:chOff x="0" y="0"/>
            <a:chExt cx="6269228" cy="5379466"/>
          </a:xfrm>
        </p:grpSpPr>
        <p:sp>
          <p:nvSpPr>
            <p:cNvPr id="10" name="Freeform 10"/>
            <p:cNvSpPr/>
            <p:nvPr/>
          </p:nvSpPr>
          <p:spPr>
            <a:xfrm>
              <a:off x="-37338" y="-26924"/>
              <a:ext cx="6306566" cy="5406390"/>
            </a:xfrm>
            <a:custGeom>
              <a:avLst/>
              <a:gdLst/>
              <a:ahLst/>
              <a:cxnLst/>
              <a:rect l="l" t="t" r="r" b="b"/>
              <a:pathLst>
                <a:path w="6306566" h="5406390">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9"/>
              <a:stretch>
                <a:fillRect l="-14395" r="-14395"/>
              </a:stretch>
            </a:blipFill>
            <a:ln w="152400" cap="sq">
              <a:solidFill>
                <a:srgbClr val="FFFFFF"/>
              </a:solidFill>
              <a:prstDash val="solid"/>
              <a:miter/>
            </a:ln>
          </p:spPr>
        </p:sp>
      </p:grpSp>
      <p:sp>
        <p:nvSpPr>
          <p:cNvPr id="11" name="TextBox 11"/>
          <p:cNvSpPr txBox="1"/>
          <p:nvPr/>
        </p:nvSpPr>
        <p:spPr>
          <a:xfrm>
            <a:off x="696752" y="3920385"/>
            <a:ext cx="8750522" cy="1537432"/>
          </a:xfrm>
          <a:prstGeom prst="rect">
            <a:avLst/>
          </a:prstGeom>
        </p:spPr>
        <p:txBody>
          <a:bodyPr lIns="0" tIns="0" rIns="0" bIns="0" rtlCol="0" anchor="t">
            <a:spAutoFit/>
          </a:bodyPr>
          <a:lstStyle/>
          <a:p>
            <a:pPr algn="l">
              <a:lnSpc>
                <a:spcPts val="11765"/>
              </a:lnSpc>
            </a:pPr>
            <a:r>
              <a:rPr lang="en-US" sz="11205" b="1">
                <a:solidFill>
                  <a:srgbClr val="B06E10"/>
                </a:solidFill>
                <a:latin typeface="Gordita Bold"/>
                <a:ea typeface="Gordita Bold"/>
                <a:cs typeface="Gordita Bold"/>
                <a:sym typeface="Gordita Bold"/>
              </a:rPr>
              <a:t>Thank You</a:t>
            </a:r>
          </a:p>
        </p:txBody>
      </p:sp>
      <p:grpSp>
        <p:nvGrpSpPr>
          <p:cNvPr id="12" name="Group 12"/>
          <p:cNvGrpSpPr/>
          <p:nvPr/>
        </p:nvGrpSpPr>
        <p:grpSpPr>
          <a:xfrm>
            <a:off x="9623867" y="2109792"/>
            <a:ext cx="5853420" cy="585342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0"/>
              <a:stretch>
                <a:fillRect l="-50428" b="-222"/>
              </a:stretch>
            </a:blipFill>
            <a:ln w="171450" cap="sq">
              <a:solidFill>
                <a:srgbClr val="FFFFFF"/>
              </a:solidFill>
              <a:prstDash val="solid"/>
              <a:miter/>
            </a:ln>
          </p:spPr>
        </p:sp>
      </p:grpSp>
      <p:grpSp>
        <p:nvGrpSpPr>
          <p:cNvPr id="14" name="Group 14"/>
          <p:cNvGrpSpPr/>
          <p:nvPr/>
        </p:nvGrpSpPr>
        <p:grpSpPr>
          <a:xfrm>
            <a:off x="9091125" y="4793267"/>
            <a:ext cx="1376194" cy="137619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w="104775" cap="sq">
              <a:solidFill>
                <a:srgbClr val="FFFFFF"/>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7" name="Freeform 17"/>
          <p:cNvSpPr/>
          <p:nvPr/>
        </p:nvSpPr>
        <p:spPr>
          <a:xfrm>
            <a:off x="9447275" y="5133775"/>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8" name="Freeform 18"/>
          <p:cNvSpPr/>
          <p:nvPr/>
        </p:nvSpPr>
        <p:spPr>
          <a:xfrm>
            <a:off x="16680701" y="2024620"/>
            <a:ext cx="512537" cy="536688"/>
          </a:xfrm>
          <a:custGeom>
            <a:avLst/>
            <a:gdLst/>
            <a:ahLst/>
            <a:cxnLst/>
            <a:rect l="l" t="t" r="r" b="b"/>
            <a:pathLst>
              <a:path w="512537" h="536688">
                <a:moveTo>
                  <a:pt x="0" y="0"/>
                </a:moveTo>
                <a:lnTo>
                  <a:pt x="512537" y="0"/>
                </a:lnTo>
                <a:lnTo>
                  <a:pt x="512537" y="536687"/>
                </a:lnTo>
                <a:lnTo>
                  <a:pt x="0" y="536687"/>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grpSp>
        <p:nvGrpSpPr>
          <p:cNvPr id="19" name="Group 19"/>
          <p:cNvGrpSpPr/>
          <p:nvPr/>
        </p:nvGrpSpPr>
        <p:grpSpPr>
          <a:xfrm>
            <a:off x="9162237" y="7222692"/>
            <a:ext cx="285038" cy="28503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2" name="TextBox 22"/>
          <p:cNvSpPr txBox="1"/>
          <p:nvPr/>
        </p:nvSpPr>
        <p:spPr>
          <a:xfrm>
            <a:off x="1067846" y="6682865"/>
            <a:ext cx="6445498" cy="405765"/>
          </a:xfrm>
          <a:prstGeom prst="rect">
            <a:avLst/>
          </a:prstGeom>
        </p:spPr>
        <p:txBody>
          <a:bodyPr lIns="0" tIns="0" rIns="0" bIns="0" rtlCol="0" anchor="t">
            <a:spAutoFit/>
          </a:bodyPr>
          <a:lstStyle/>
          <a:p>
            <a:pPr algn="l">
              <a:lnSpc>
                <a:spcPts val="3359"/>
              </a:lnSpc>
              <a:spcBef>
                <a:spcPct val="0"/>
              </a:spcBef>
            </a:pPr>
            <a:r>
              <a:rPr lang="en-US" sz="2400" b="1">
                <a:solidFill>
                  <a:srgbClr val="0665BE"/>
                </a:solidFill>
                <a:latin typeface="Gordita Bold"/>
                <a:ea typeface="Gordita Bold"/>
                <a:cs typeface="Gordita Bold"/>
                <a:sym typeface="Gordita Bold"/>
              </a:rPr>
              <a:t>Internship Presentation</a:t>
            </a:r>
          </a:p>
        </p:txBody>
      </p:sp>
      <p:sp>
        <p:nvSpPr>
          <p:cNvPr id="23" name="Freeform 23"/>
          <p:cNvSpPr/>
          <p:nvPr/>
        </p:nvSpPr>
        <p:spPr>
          <a:xfrm>
            <a:off x="1066788" y="995110"/>
            <a:ext cx="1207934" cy="1114682"/>
          </a:xfrm>
          <a:custGeom>
            <a:avLst/>
            <a:gdLst/>
            <a:ahLst/>
            <a:cxnLst/>
            <a:rect l="l" t="t" r="r" b="b"/>
            <a:pathLst>
              <a:path w="1207934" h="1114682">
                <a:moveTo>
                  <a:pt x="0" y="0"/>
                </a:moveTo>
                <a:lnTo>
                  <a:pt x="1207933" y="0"/>
                </a:lnTo>
                <a:lnTo>
                  <a:pt x="1207933" y="1114682"/>
                </a:lnTo>
                <a:lnTo>
                  <a:pt x="0" y="1114682"/>
                </a:lnTo>
                <a:lnTo>
                  <a:pt x="0" y="0"/>
                </a:lnTo>
                <a:close/>
              </a:path>
            </a:pathLst>
          </a:custGeom>
          <a:blipFill>
            <a:blip r:embed="rId15"/>
            <a:stretch>
              <a:fillRect l="-186865" t="-163093" r="-187297" b="-250736"/>
            </a:stretch>
          </a:blipFill>
        </p:spPr>
      </p:sp>
      <p:sp>
        <p:nvSpPr>
          <p:cNvPr id="24" name="TextBox 24"/>
          <p:cNvSpPr txBox="1"/>
          <p:nvPr/>
        </p:nvSpPr>
        <p:spPr>
          <a:xfrm>
            <a:off x="2274721" y="1199755"/>
            <a:ext cx="1772505" cy="824865"/>
          </a:xfrm>
          <a:prstGeom prst="rect">
            <a:avLst/>
          </a:prstGeom>
        </p:spPr>
        <p:txBody>
          <a:bodyPr lIns="0" tIns="0" rIns="0" bIns="0" rtlCol="0" anchor="t">
            <a:spAutoFit/>
          </a:bodyPr>
          <a:lstStyle/>
          <a:p>
            <a:pPr algn="l">
              <a:lnSpc>
                <a:spcPts val="3359"/>
              </a:lnSpc>
            </a:pPr>
            <a:r>
              <a:rPr lang="en-US" sz="2400" b="1">
                <a:solidFill>
                  <a:srgbClr val="0665BE"/>
                </a:solidFill>
                <a:latin typeface="Gordita Bold"/>
                <a:ea typeface="Gordita Bold"/>
                <a:cs typeface="Gordita Bold"/>
                <a:sym typeface="Gordita Bold"/>
              </a:rPr>
              <a:t>DataVerse </a:t>
            </a:r>
          </a:p>
          <a:p>
            <a:pPr algn="l">
              <a:lnSpc>
                <a:spcPts val="3359"/>
              </a:lnSpc>
              <a:spcBef>
                <a:spcPct val="0"/>
              </a:spcBef>
            </a:pPr>
            <a:r>
              <a:rPr lang="en-US" sz="2400" b="1">
                <a:solidFill>
                  <a:srgbClr val="0665BE"/>
                </a:solidFill>
                <a:latin typeface="Gordita Bold"/>
                <a:ea typeface="Gordita Bold"/>
                <a:cs typeface="Gordita Bold"/>
                <a:sym typeface="Gordita Bold"/>
              </a:rPr>
              <a:t>Africa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3735369" y="-626955"/>
            <a:ext cx="9324265" cy="12011935"/>
          </a:xfrm>
          <a:custGeom>
            <a:avLst/>
            <a:gdLst/>
            <a:ahLst/>
            <a:cxnLst/>
            <a:rect l="l" t="t" r="r" b="b"/>
            <a:pathLst>
              <a:path w="9324265" h="12011935">
                <a:moveTo>
                  <a:pt x="0" y="0"/>
                </a:moveTo>
                <a:lnTo>
                  <a:pt x="9324265" y="0"/>
                </a:lnTo>
                <a:lnTo>
                  <a:pt x="9324265" y="12011935"/>
                </a:lnTo>
                <a:lnTo>
                  <a:pt x="0" y="1201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317273" y="2020450"/>
            <a:ext cx="5832618" cy="583261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50093"/>
              </a:stretch>
            </a:blipFill>
            <a:ln w="171450" cap="sq">
              <a:solidFill>
                <a:srgbClr val="FFFFFF"/>
              </a:solidFill>
              <a:prstDash val="solid"/>
              <a:miter/>
            </a:ln>
          </p:spPr>
        </p:sp>
      </p:grpSp>
      <p:sp>
        <p:nvSpPr>
          <p:cNvPr id="6" name="Freeform 6"/>
          <p:cNvSpPr/>
          <p:nvPr/>
        </p:nvSpPr>
        <p:spPr>
          <a:xfrm>
            <a:off x="10768587" y="6579629"/>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7" name="Group 7"/>
          <p:cNvGrpSpPr/>
          <p:nvPr/>
        </p:nvGrpSpPr>
        <p:grpSpPr>
          <a:xfrm>
            <a:off x="15644015" y="2020450"/>
            <a:ext cx="705693" cy="705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1028700" y="1712785"/>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Introduction</a:t>
            </a:r>
          </a:p>
        </p:txBody>
      </p:sp>
      <p:sp>
        <p:nvSpPr>
          <p:cNvPr id="11" name="TextBox 11"/>
          <p:cNvSpPr txBox="1"/>
          <p:nvPr/>
        </p:nvSpPr>
        <p:spPr>
          <a:xfrm>
            <a:off x="823836" y="4410455"/>
            <a:ext cx="9951678" cy="2646878"/>
          </a:xfrm>
          <a:prstGeom prst="rect">
            <a:avLst/>
          </a:prstGeom>
        </p:spPr>
        <p:txBody>
          <a:bodyPr wrap="square" lIns="0" tIns="0" rIns="0" bIns="0" rtlCol="0" anchor="t">
            <a:spAutoFit/>
          </a:bodyPr>
          <a:lstStyle/>
          <a:p>
            <a:pPr marL="302259" lvl="1" algn="just"/>
            <a:r>
              <a:rPr lang="en-US" sz="2800" dirty="0"/>
              <a:t>In the Africa, </a:t>
            </a:r>
            <a:r>
              <a:rPr lang="en-US" sz="3200" dirty="0"/>
              <a:t>Chronic</a:t>
            </a:r>
            <a:r>
              <a:rPr lang="en-US" sz="2800" dirty="0"/>
              <a:t> Disease Management and Early Intervention Systems are emerging but not yet widespread. While the foundational concept is established globally, its implementation across African nations varies due to diverse healthcare infrastructures, resource availability, and policy priorities. </a:t>
            </a:r>
            <a:endParaRPr lang="en-US" sz="2799" dirty="0">
              <a:solidFill>
                <a:srgbClr val="000000"/>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3735369" y="-626955"/>
            <a:ext cx="9324265" cy="12011935"/>
          </a:xfrm>
          <a:custGeom>
            <a:avLst/>
            <a:gdLst/>
            <a:ahLst/>
            <a:cxnLst/>
            <a:rect l="l" t="t" r="r" b="b"/>
            <a:pathLst>
              <a:path w="9324265" h="12011935">
                <a:moveTo>
                  <a:pt x="0" y="0"/>
                </a:moveTo>
                <a:lnTo>
                  <a:pt x="9324265" y="0"/>
                </a:lnTo>
                <a:lnTo>
                  <a:pt x="9324265" y="12011935"/>
                </a:lnTo>
                <a:lnTo>
                  <a:pt x="0" y="1201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317273" y="2020450"/>
            <a:ext cx="5832618" cy="583261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50093"/>
              </a:stretch>
            </a:blipFill>
            <a:ln w="171450" cap="sq">
              <a:solidFill>
                <a:srgbClr val="FFFFFF"/>
              </a:solidFill>
              <a:prstDash val="solid"/>
              <a:miter/>
            </a:ln>
          </p:spPr>
        </p:sp>
      </p:grpSp>
      <p:sp>
        <p:nvSpPr>
          <p:cNvPr id="6" name="Freeform 6"/>
          <p:cNvSpPr/>
          <p:nvPr/>
        </p:nvSpPr>
        <p:spPr>
          <a:xfrm>
            <a:off x="10768587" y="6579629"/>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7" name="Group 7"/>
          <p:cNvGrpSpPr/>
          <p:nvPr/>
        </p:nvGrpSpPr>
        <p:grpSpPr>
          <a:xfrm>
            <a:off x="15644015" y="2020450"/>
            <a:ext cx="705693" cy="705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914400" y="1016123"/>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Problem Statement</a:t>
            </a:r>
          </a:p>
        </p:txBody>
      </p:sp>
      <p:sp>
        <p:nvSpPr>
          <p:cNvPr id="11" name="TextBox 11"/>
          <p:cNvSpPr txBox="1"/>
          <p:nvPr/>
        </p:nvSpPr>
        <p:spPr>
          <a:xfrm>
            <a:off x="749028" y="2441434"/>
            <a:ext cx="10731364" cy="7833426"/>
          </a:xfrm>
          <a:prstGeom prst="rect">
            <a:avLst/>
          </a:prstGeom>
        </p:spPr>
        <p:txBody>
          <a:bodyPr wrap="square" lIns="0" tIns="0" rIns="0" bIns="0" rtlCol="0" anchor="t">
            <a:spAutoFit/>
          </a:bodyPr>
          <a:lstStyle/>
          <a:p>
            <a:pPr marL="302259" lvl="1" algn="just">
              <a:lnSpc>
                <a:spcPts val="3639"/>
              </a:lnSpc>
            </a:pPr>
            <a:r>
              <a:rPr lang="en-US" sz="2800" b="1" dirty="0">
                <a:solidFill>
                  <a:srgbClr val="0665BE"/>
                </a:solidFill>
                <a:latin typeface="Poppins"/>
                <a:ea typeface="Poppins"/>
                <a:cs typeface="Poppins"/>
                <a:sym typeface="Poppins"/>
              </a:rPr>
              <a:t>Context</a:t>
            </a:r>
          </a:p>
          <a:p>
            <a:pPr marL="302259" lvl="1" algn="just">
              <a:lnSpc>
                <a:spcPts val="3639"/>
              </a:lnSpc>
            </a:pPr>
            <a:r>
              <a:rPr lang="en-US" sz="2800" dirty="0"/>
              <a:t>Most African countries are experiencing a rise in non-communicable diseases (NCDs) like hypertension and diabetes due to changing lifestyles, urbanization, and limited access to preventive healthcare. Rural areas, in particular, face unique challenges, including limited access to healthcare facilities, a shortage of skilled professionals, and a lack of health awareness of chronic disease risks among communities.</a:t>
            </a:r>
            <a:endParaRPr lang="en-US" sz="2800" dirty="0">
              <a:solidFill>
                <a:srgbClr val="000000"/>
              </a:solidFill>
              <a:latin typeface="Poppins"/>
              <a:ea typeface="Poppins"/>
              <a:cs typeface="Poppins"/>
              <a:sym typeface="Poppins"/>
            </a:endParaRPr>
          </a:p>
          <a:p>
            <a:pPr marL="302259" lvl="1" algn="just">
              <a:lnSpc>
                <a:spcPts val="3639"/>
              </a:lnSpc>
            </a:pPr>
            <a:endParaRPr lang="en-US" sz="2800" dirty="0">
              <a:solidFill>
                <a:srgbClr val="000000"/>
              </a:solidFill>
              <a:latin typeface="Poppins"/>
              <a:ea typeface="Poppins"/>
              <a:cs typeface="Poppins"/>
              <a:sym typeface="Poppins"/>
            </a:endParaRPr>
          </a:p>
          <a:p>
            <a:pPr marL="302259" lvl="1" algn="just">
              <a:lnSpc>
                <a:spcPts val="3639"/>
              </a:lnSpc>
            </a:pPr>
            <a:r>
              <a:rPr lang="en-US" sz="2800" dirty="0">
                <a:solidFill>
                  <a:srgbClr val="000000"/>
                </a:solidFill>
                <a:latin typeface="Poppins"/>
                <a:ea typeface="Poppins"/>
                <a:cs typeface="Poppins"/>
                <a:sym typeface="Poppins"/>
              </a:rPr>
              <a:t> </a:t>
            </a:r>
          </a:p>
          <a:p>
            <a:pPr marL="302259" lvl="1" algn="just">
              <a:lnSpc>
                <a:spcPts val="3639"/>
              </a:lnSpc>
            </a:pPr>
            <a:r>
              <a:rPr lang="en-US" sz="2800" b="1" dirty="0">
                <a:solidFill>
                  <a:srgbClr val="0665BE"/>
                </a:solidFill>
                <a:latin typeface="Poppins"/>
                <a:ea typeface="Poppins"/>
                <a:cs typeface="Poppins"/>
                <a:sym typeface="Poppins"/>
              </a:rPr>
              <a:t>Issue</a:t>
            </a:r>
          </a:p>
          <a:p>
            <a:pPr marL="302259" lvl="1" algn="just">
              <a:lnSpc>
                <a:spcPts val="3639"/>
              </a:lnSpc>
            </a:pPr>
            <a:r>
              <a:rPr lang="en-US" sz="2800" dirty="0"/>
              <a:t>Despite the growing burden of non-communicable diseases (NCDs) in African countries, current health systems—especially in rural areas—are not adequately equipped to detect, manage, or prevent these conditions. There is a significant gap in early diagnosis, continuity of care, and community-level health education, which hampers effective response to the rising prevalence of NCDs.</a:t>
            </a:r>
            <a:endParaRPr lang="en-US" sz="2800" dirty="0">
              <a:solidFill>
                <a:srgbClr val="000000"/>
              </a:solidFill>
              <a:latin typeface="Poppins"/>
              <a:ea typeface="Poppins"/>
              <a:cs typeface="Poppins"/>
              <a:sym typeface="Poppins"/>
            </a:endParaRPr>
          </a:p>
          <a:p>
            <a:pPr algn="just">
              <a:lnSpc>
                <a:spcPts val="3639"/>
              </a:lnSpc>
            </a:pPr>
            <a:endParaRPr lang="en-US" sz="2800" dirty="0">
              <a:solidFill>
                <a:srgbClr val="000000"/>
              </a:solidFill>
              <a:latin typeface="Poppins"/>
              <a:ea typeface="Poppins"/>
              <a:cs typeface="Poppins"/>
              <a:sym typeface="Poppins"/>
            </a:endParaRPr>
          </a:p>
        </p:txBody>
      </p:sp>
    </p:spTree>
    <p:extLst>
      <p:ext uri="{BB962C8B-B14F-4D97-AF65-F5344CB8AC3E}">
        <p14:creationId xmlns:p14="http://schemas.microsoft.com/office/powerpoint/2010/main" val="1584428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3735369" y="-626955"/>
            <a:ext cx="9324265" cy="12011935"/>
          </a:xfrm>
          <a:custGeom>
            <a:avLst/>
            <a:gdLst/>
            <a:ahLst/>
            <a:cxnLst/>
            <a:rect l="l" t="t" r="r" b="b"/>
            <a:pathLst>
              <a:path w="9324265" h="12011935">
                <a:moveTo>
                  <a:pt x="0" y="0"/>
                </a:moveTo>
                <a:lnTo>
                  <a:pt x="9324265" y="0"/>
                </a:lnTo>
                <a:lnTo>
                  <a:pt x="9324265" y="12011935"/>
                </a:lnTo>
                <a:lnTo>
                  <a:pt x="0" y="120119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2317273" y="2020450"/>
            <a:ext cx="5832618" cy="583261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50093"/>
              </a:stretch>
            </a:blipFill>
            <a:ln w="171450" cap="sq">
              <a:solidFill>
                <a:srgbClr val="FFFFFF"/>
              </a:solidFill>
              <a:prstDash val="solid"/>
              <a:miter/>
            </a:ln>
          </p:spPr>
        </p:sp>
      </p:grpSp>
      <p:sp>
        <p:nvSpPr>
          <p:cNvPr id="6" name="Freeform 6"/>
          <p:cNvSpPr/>
          <p:nvPr/>
        </p:nvSpPr>
        <p:spPr>
          <a:xfrm>
            <a:off x="10768587" y="6579629"/>
            <a:ext cx="663895" cy="695178"/>
          </a:xfrm>
          <a:custGeom>
            <a:avLst/>
            <a:gdLst/>
            <a:ahLst/>
            <a:cxnLst/>
            <a:rect l="l" t="t" r="r" b="b"/>
            <a:pathLst>
              <a:path w="663895" h="695178">
                <a:moveTo>
                  <a:pt x="0" y="0"/>
                </a:moveTo>
                <a:lnTo>
                  <a:pt x="663895" y="0"/>
                </a:lnTo>
                <a:lnTo>
                  <a:pt x="663895" y="695178"/>
                </a:lnTo>
                <a:lnTo>
                  <a:pt x="0" y="69517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7" name="Group 7"/>
          <p:cNvGrpSpPr/>
          <p:nvPr/>
        </p:nvGrpSpPr>
        <p:grpSpPr>
          <a:xfrm>
            <a:off x="15644015" y="2020450"/>
            <a:ext cx="705693" cy="70569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9" name="TextBox 9"/>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1066800" y="523680"/>
            <a:ext cx="9383738" cy="984885"/>
          </a:xfrm>
          <a:prstGeom prst="rect">
            <a:avLst/>
          </a:prstGeom>
        </p:spPr>
        <p:txBody>
          <a:bodyPr lIns="0" tIns="0" rIns="0" bIns="0" rtlCol="0" anchor="t">
            <a:spAutoFit/>
          </a:bodyPr>
          <a:lstStyle/>
          <a:p>
            <a:pPr algn="l">
              <a:lnSpc>
                <a:spcPts val="7560"/>
              </a:lnSpc>
            </a:pPr>
            <a:r>
              <a:rPr lang="en-US" sz="7200" b="1" dirty="0">
                <a:solidFill>
                  <a:srgbClr val="0665BE"/>
                </a:solidFill>
                <a:latin typeface="Gordita Bold"/>
                <a:ea typeface="Gordita Bold"/>
                <a:cs typeface="Gordita Bold"/>
                <a:sym typeface="Gordita Bold"/>
              </a:rPr>
              <a:t>Problem Statement</a:t>
            </a:r>
          </a:p>
        </p:txBody>
      </p:sp>
      <p:sp>
        <p:nvSpPr>
          <p:cNvPr id="11" name="TextBox 11"/>
          <p:cNvSpPr txBox="1"/>
          <p:nvPr/>
        </p:nvSpPr>
        <p:spPr>
          <a:xfrm>
            <a:off x="648475" y="2442734"/>
            <a:ext cx="11067550" cy="6910097"/>
          </a:xfrm>
          <a:prstGeom prst="rect">
            <a:avLst/>
          </a:prstGeom>
        </p:spPr>
        <p:txBody>
          <a:bodyPr wrap="square" lIns="0" tIns="0" rIns="0" bIns="0" rtlCol="0" anchor="t">
            <a:spAutoFit/>
          </a:bodyPr>
          <a:lstStyle/>
          <a:p>
            <a:pPr marL="302259" lvl="1" algn="just">
              <a:lnSpc>
                <a:spcPts val="3639"/>
              </a:lnSpc>
            </a:pPr>
            <a:r>
              <a:rPr lang="en-US" sz="2800" b="1" dirty="0">
                <a:solidFill>
                  <a:srgbClr val="0665BE"/>
                </a:solidFill>
                <a:latin typeface="Poppins"/>
                <a:ea typeface="Poppins"/>
                <a:cs typeface="Poppins"/>
                <a:sym typeface="Poppins"/>
              </a:rPr>
              <a:t>Impact</a:t>
            </a:r>
          </a:p>
          <a:p>
            <a:pPr marL="302259" lvl="1" algn="just">
              <a:lnSpc>
                <a:spcPts val="3639"/>
              </a:lnSpc>
            </a:pPr>
            <a:endParaRPr lang="en-US" sz="2800" b="1" dirty="0">
              <a:solidFill>
                <a:srgbClr val="000000"/>
              </a:solidFill>
              <a:latin typeface="Poppins"/>
              <a:ea typeface="Poppins"/>
              <a:cs typeface="Poppins"/>
              <a:sym typeface="Poppins"/>
            </a:endParaRPr>
          </a:p>
          <a:p>
            <a:pPr marL="759459" lvl="1" indent="-457200" algn="just">
              <a:lnSpc>
                <a:spcPts val="3639"/>
              </a:lnSpc>
              <a:buFont typeface="Arial" panose="020B0604020202020204" pitchFamily="34" charset="0"/>
              <a:buChar char="•"/>
            </a:pPr>
            <a:r>
              <a:rPr lang="en-US" sz="2800" b="1" dirty="0">
                <a:solidFill>
                  <a:srgbClr val="0665BE"/>
                </a:solidFill>
              </a:rPr>
              <a:t>Increased Disease Burden:</a:t>
            </a:r>
            <a:r>
              <a:rPr lang="en-US" sz="2800" dirty="0">
                <a:solidFill>
                  <a:srgbClr val="0665BE"/>
                </a:solidFill>
              </a:rPr>
              <a:t> </a:t>
            </a:r>
            <a:r>
              <a:rPr lang="en-US" sz="2800" dirty="0"/>
              <a:t>A continued rise in unmanaged NCD cases will lead to higher rates of complications, disability, and premature death, especially among working-age populations.</a:t>
            </a:r>
          </a:p>
          <a:p>
            <a:pPr marL="302259" lvl="1" algn="just">
              <a:lnSpc>
                <a:spcPts val="3639"/>
              </a:lnSpc>
            </a:pPr>
            <a:endParaRPr lang="en-US" sz="2800" b="1" dirty="0">
              <a:solidFill>
                <a:srgbClr val="000000"/>
              </a:solidFill>
              <a:latin typeface="Poppins"/>
              <a:ea typeface="Poppins"/>
              <a:cs typeface="Poppins"/>
              <a:sym typeface="Poppins"/>
            </a:endParaRPr>
          </a:p>
          <a:p>
            <a:pPr marL="759459" lvl="1" indent="-457200" algn="just">
              <a:lnSpc>
                <a:spcPts val="3639"/>
              </a:lnSpc>
              <a:buFont typeface="Arial" panose="020B0604020202020204" pitchFamily="34" charset="0"/>
              <a:buChar char="•"/>
            </a:pPr>
            <a:r>
              <a:rPr lang="en-US" sz="2800" b="1" dirty="0">
                <a:solidFill>
                  <a:srgbClr val="0665BE"/>
                </a:solidFill>
              </a:rPr>
              <a:t>Healthcare System Strain:</a:t>
            </a:r>
            <a:r>
              <a:rPr lang="en-US" sz="2800" dirty="0">
                <a:solidFill>
                  <a:srgbClr val="0665BE"/>
                </a:solidFill>
              </a:rPr>
              <a:t> </a:t>
            </a:r>
            <a:r>
              <a:rPr lang="en-US" sz="2800" dirty="0"/>
              <a:t>Limited healthcare infrastructure and workforce in rural areas will become overwhelmed, reducing the system's capacity to manage both chronic and acute health conditions.</a:t>
            </a:r>
          </a:p>
          <a:p>
            <a:pPr marL="302259" lvl="1" algn="just">
              <a:lnSpc>
                <a:spcPts val="3639"/>
              </a:lnSpc>
            </a:pPr>
            <a:endParaRPr lang="en-US" sz="2800" dirty="0">
              <a:solidFill>
                <a:srgbClr val="000000"/>
              </a:solidFill>
              <a:latin typeface="Poppins"/>
              <a:ea typeface="Poppins"/>
              <a:cs typeface="Poppins"/>
              <a:sym typeface="Poppins"/>
            </a:endParaRPr>
          </a:p>
          <a:p>
            <a:pPr marL="759459" lvl="1" indent="-457200" algn="just">
              <a:lnSpc>
                <a:spcPts val="3639"/>
              </a:lnSpc>
              <a:buFont typeface="Arial" panose="020B0604020202020204" pitchFamily="34" charset="0"/>
              <a:buChar char="•"/>
            </a:pPr>
            <a:r>
              <a:rPr lang="en-US" sz="2800" b="1" dirty="0">
                <a:solidFill>
                  <a:srgbClr val="0665BE"/>
                </a:solidFill>
              </a:rPr>
              <a:t>Economic Productivity Loss:</a:t>
            </a:r>
            <a:r>
              <a:rPr lang="en-US" sz="2800" dirty="0">
                <a:solidFill>
                  <a:srgbClr val="0665BE"/>
                </a:solidFill>
              </a:rPr>
              <a:t> </a:t>
            </a:r>
            <a:r>
              <a:rPr lang="en-US" sz="2800" dirty="0"/>
              <a:t>As more individuals fall ill or die prematurely, household incomes will decline, and national economic productivity will be negatively affected due to reduced labor participation.</a:t>
            </a:r>
            <a:endParaRPr lang="en-US" sz="2800" dirty="0">
              <a:solidFill>
                <a:srgbClr val="000000"/>
              </a:solidFill>
              <a:latin typeface="Poppins"/>
              <a:ea typeface="Poppins"/>
              <a:cs typeface="Poppins"/>
              <a:sym typeface="Poppins"/>
            </a:endParaRPr>
          </a:p>
          <a:p>
            <a:pPr algn="just">
              <a:lnSpc>
                <a:spcPts val="3639"/>
              </a:lnSpc>
            </a:pPr>
            <a:endParaRPr lang="en-US" sz="2800" dirty="0">
              <a:solidFill>
                <a:srgbClr val="000000"/>
              </a:solidFill>
              <a:latin typeface="Poppins"/>
              <a:ea typeface="Poppins"/>
              <a:cs typeface="Poppins"/>
              <a:sym typeface="Poppins"/>
            </a:endParaRPr>
          </a:p>
        </p:txBody>
      </p:sp>
    </p:spTree>
    <p:extLst>
      <p:ext uri="{BB962C8B-B14F-4D97-AF65-F5344CB8AC3E}">
        <p14:creationId xmlns:p14="http://schemas.microsoft.com/office/powerpoint/2010/main" val="2262773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885" t="-35267" r="-29381"/>
            </a:stretch>
          </a:blipFill>
        </p:spPr>
      </p:sp>
      <p:sp>
        <p:nvSpPr>
          <p:cNvPr id="3" name="Freeform 3"/>
          <p:cNvSpPr/>
          <p:nvPr/>
        </p:nvSpPr>
        <p:spPr>
          <a:xfrm>
            <a:off x="10673559" y="-1876360"/>
            <a:ext cx="10537869" cy="13575354"/>
          </a:xfrm>
          <a:custGeom>
            <a:avLst/>
            <a:gdLst/>
            <a:ahLst/>
            <a:cxnLst/>
            <a:rect l="l" t="t" r="r" b="b"/>
            <a:pathLst>
              <a:path w="10537869" h="13575354">
                <a:moveTo>
                  <a:pt x="0" y="0"/>
                </a:moveTo>
                <a:lnTo>
                  <a:pt x="10537868" y="0"/>
                </a:lnTo>
                <a:lnTo>
                  <a:pt x="10537868" y="13575354"/>
                </a:lnTo>
                <a:lnTo>
                  <a:pt x="0" y="135753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687928" y="4107814"/>
            <a:ext cx="5785416" cy="5785416"/>
          </a:xfrm>
          <a:custGeom>
            <a:avLst/>
            <a:gdLst/>
            <a:ahLst/>
            <a:cxnLst/>
            <a:rect l="l" t="t" r="r" b="b"/>
            <a:pathLst>
              <a:path w="5785416" h="5785416">
                <a:moveTo>
                  <a:pt x="0" y="0"/>
                </a:moveTo>
                <a:lnTo>
                  <a:pt x="5785416" y="0"/>
                </a:lnTo>
                <a:lnTo>
                  <a:pt x="5785416" y="5785416"/>
                </a:lnTo>
                <a:lnTo>
                  <a:pt x="0" y="57854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2586718" y="1064302"/>
            <a:ext cx="5081705" cy="4300393"/>
          </a:xfrm>
          <a:custGeom>
            <a:avLst/>
            <a:gdLst/>
            <a:ahLst/>
            <a:cxnLst/>
            <a:rect l="l" t="t" r="r" b="b"/>
            <a:pathLst>
              <a:path w="5081705" h="4300393">
                <a:moveTo>
                  <a:pt x="0" y="0"/>
                </a:moveTo>
                <a:lnTo>
                  <a:pt x="5081705" y="0"/>
                </a:lnTo>
                <a:lnTo>
                  <a:pt x="5081705" y="4300392"/>
                </a:lnTo>
                <a:lnTo>
                  <a:pt x="0" y="4300392"/>
                </a:lnTo>
                <a:lnTo>
                  <a:pt x="0" y="0"/>
                </a:lnTo>
                <a:close/>
              </a:path>
            </a:pathLst>
          </a:custGeom>
          <a:blipFill>
            <a:blip r:embed="rId7">
              <a:alphaModFix amt="6000"/>
              <a:extLst>
                <a:ext uri="{96DAC541-7B7A-43D3-8B79-37D633B846F1}">
                  <asvg:svgBlip xmlns:asvg="http://schemas.microsoft.com/office/drawing/2016/SVG/main" r:embed="rId8"/>
                </a:ext>
              </a:extLst>
            </a:blip>
            <a:stretch>
              <a:fillRect/>
            </a:stretch>
          </a:blipFill>
        </p:spPr>
      </p:sp>
      <p:grpSp>
        <p:nvGrpSpPr>
          <p:cNvPr id="6" name="Group 6"/>
          <p:cNvGrpSpPr/>
          <p:nvPr/>
        </p:nvGrpSpPr>
        <p:grpSpPr>
          <a:xfrm>
            <a:off x="12327535" y="2111281"/>
            <a:ext cx="5600072" cy="560007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9"/>
              <a:stretch>
                <a:fillRect l="-25046" r="-25046"/>
              </a:stretch>
            </a:blipFill>
            <a:ln w="171450" cap="sq">
              <a:solidFill>
                <a:srgbClr val="FFFFFF"/>
              </a:solidFill>
              <a:prstDash val="solid"/>
              <a:miter/>
            </a:ln>
          </p:spPr>
        </p:sp>
      </p:grpSp>
      <p:sp>
        <p:nvSpPr>
          <p:cNvPr id="8" name="Freeform 8"/>
          <p:cNvSpPr/>
          <p:nvPr/>
        </p:nvSpPr>
        <p:spPr>
          <a:xfrm>
            <a:off x="17359006" y="91533"/>
            <a:ext cx="928994" cy="972769"/>
          </a:xfrm>
          <a:custGeom>
            <a:avLst/>
            <a:gdLst/>
            <a:ahLst/>
            <a:cxnLst/>
            <a:rect l="l" t="t" r="r" b="b"/>
            <a:pathLst>
              <a:path w="928994" h="972769">
                <a:moveTo>
                  <a:pt x="0" y="0"/>
                </a:moveTo>
                <a:lnTo>
                  <a:pt x="928994" y="0"/>
                </a:lnTo>
                <a:lnTo>
                  <a:pt x="928994" y="972769"/>
                </a:lnTo>
                <a:lnTo>
                  <a:pt x="0" y="97276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9" name="TextBox 9"/>
          <p:cNvSpPr txBox="1"/>
          <p:nvPr/>
        </p:nvSpPr>
        <p:spPr>
          <a:xfrm>
            <a:off x="1066800" y="685892"/>
            <a:ext cx="9976806" cy="1104900"/>
          </a:xfrm>
          <a:prstGeom prst="rect">
            <a:avLst/>
          </a:prstGeom>
        </p:spPr>
        <p:txBody>
          <a:bodyPr lIns="0" tIns="0" rIns="0" bIns="0" rtlCol="0" anchor="t">
            <a:spAutoFit/>
          </a:bodyPr>
          <a:lstStyle/>
          <a:p>
            <a:pPr algn="l">
              <a:lnSpc>
                <a:spcPts val="8400"/>
              </a:lnSpc>
            </a:pPr>
            <a:r>
              <a:rPr lang="en-US" sz="8000" b="1" dirty="0">
                <a:solidFill>
                  <a:srgbClr val="0665BE"/>
                </a:solidFill>
                <a:latin typeface="Gordita Bold"/>
                <a:ea typeface="Gordita Bold"/>
                <a:cs typeface="Gordita Bold"/>
                <a:sym typeface="Gordita Bold"/>
              </a:rPr>
              <a:t>Project Objectives</a:t>
            </a:r>
          </a:p>
        </p:txBody>
      </p:sp>
      <p:grpSp>
        <p:nvGrpSpPr>
          <p:cNvPr id="10" name="Group 10"/>
          <p:cNvGrpSpPr/>
          <p:nvPr/>
        </p:nvGrpSpPr>
        <p:grpSpPr>
          <a:xfrm>
            <a:off x="16219577" y="7351983"/>
            <a:ext cx="1187739" cy="118773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665BE"/>
            </a:solidFill>
            <a:ln w="85725" cap="sq">
              <a:solidFill>
                <a:srgbClr val="FFFFFF"/>
              </a:solidFill>
              <a:prstDash val="solid"/>
              <a:miter/>
            </a:ln>
          </p:spPr>
        </p:sp>
        <p:sp>
          <p:nvSpPr>
            <p:cNvPr id="12" name="TextBox 12"/>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13" name="TextBox 13"/>
          <p:cNvSpPr txBox="1"/>
          <p:nvPr/>
        </p:nvSpPr>
        <p:spPr>
          <a:xfrm>
            <a:off x="629945" y="2740738"/>
            <a:ext cx="11436482" cy="5501506"/>
          </a:xfrm>
          <a:prstGeom prst="rect">
            <a:avLst/>
          </a:prstGeom>
        </p:spPr>
        <p:txBody>
          <a:bodyPr wrap="square" lIns="0" tIns="0" rIns="0" bIns="0" rtlCol="0" anchor="t">
            <a:spAutoFit/>
          </a:bodyPr>
          <a:lstStyle/>
          <a:p>
            <a:pPr marL="302259" lvl="1" algn="just">
              <a:lnSpc>
                <a:spcPts val="3331"/>
              </a:lnSpc>
            </a:pPr>
            <a:r>
              <a:rPr lang="en-US" sz="2800" b="1" dirty="0">
                <a:solidFill>
                  <a:srgbClr val="0665BE"/>
                </a:solidFill>
                <a:latin typeface="+mj-lt"/>
                <a:ea typeface="Poppins"/>
                <a:cs typeface="Poppins"/>
                <a:sym typeface="Poppins"/>
              </a:rPr>
              <a:t>Primary Objective</a:t>
            </a:r>
          </a:p>
          <a:p>
            <a:pPr marL="302259" lvl="1" algn="just">
              <a:lnSpc>
                <a:spcPts val="3331"/>
              </a:lnSpc>
            </a:pPr>
            <a:endParaRPr lang="en-US" sz="2800" b="1" dirty="0">
              <a:solidFill>
                <a:srgbClr val="1C1C3D"/>
              </a:solidFill>
              <a:latin typeface="+mj-lt"/>
              <a:ea typeface="Poppins"/>
              <a:cs typeface="Poppins"/>
              <a:sym typeface="Poppins"/>
            </a:endParaRPr>
          </a:p>
          <a:p>
            <a:pPr marL="302259" lvl="1" algn="just">
              <a:lnSpc>
                <a:spcPts val="3331"/>
              </a:lnSpc>
            </a:pPr>
            <a:r>
              <a:rPr lang="en-US" sz="2800" dirty="0">
                <a:latin typeface="+mj-lt"/>
              </a:rPr>
              <a:t>To design, develop, and pilot a comprehensive Chronic Disease Management and Early Intervention System tailored to underserved rural communities, with the goal of improving early detection, monitoring, and intervention for non-communicable diseases.</a:t>
            </a:r>
            <a:endParaRPr lang="en-US" sz="2800" dirty="0">
              <a:solidFill>
                <a:srgbClr val="1C1C3D"/>
              </a:solidFill>
              <a:latin typeface="+mj-lt"/>
              <a:ea typeface="Poppins"/>
              <a:cs typeface="Poppins"/>
              <a:sym typeface="Poppins"/>
            </a:endParaRPr>
          </a:p>
          <a:p>
            <a:pPr marL="302259" lvl="1" algn="just">
              <a:lnSpc>
                <a:spcPts val="3331"/>
              </a:lnSpc>
            </a:pPr>
            <a:endParaRPr lang="en-US" sz="2800" dirty="0">
              <a:solidFill>
                <a:srgbClr val="1C1C3D"/>
              </a:solidFill>
              <a:latin typeface="+mj-lt"/>
              <a:ea typeface="Poppins"/>
              <a:cs typeface="Poppins"/>
              <a:sym typeface="Poppins"/>
            </a:endParaRPr>
          </a:p>
          <a:p>
            <a:pPr marL="302259" lvl="1" algn="just">
              <a:lnSpc>
                <a:spcPts val="3331"/>
              </a:lnSpc>
            </a:pPr>
            <a:endParaRPr lang="en-US" sz="2800" dirty="0">
              <a:solidFill>
                <a:srgbClr val="1C1C3D"/>
              </a:solidFill>
              <a:latin typeface="+mj-lt"/>
              <a:ea typeface="Poppins"/>
              <a:cs typeface="Poppins"/>
              <a:sym typeface="Poppins"/>
            </a:endParaRPr>
          </a:p>
          <a:p>
            <a:pPr marL="302259" lvl="1" algn="just">
              <a:lnSpc>
                <a:spcPts val="3331"/>
              </a:lnSpc>
            </a:pPr>
            <a:r>
              <a:rPr lang="en-US" sz="2800" b="1" dirty="0">
                <a:solidFill>
                  <a:srgbClr val="0665BE"/>
                </a:solidFill>
                <a:latin typeface="+mj-lt"/>
                <a:ea typeface="Poppins"/>
                <a:cs typeface="Poppins"/>
                <a:sym typeface="Poppins"/>
              </a:rPr>
              <a:t>Secondary Objectives: </a:t>
            </a:r>
          </a:p>
          <a:p>
            <a:pPr marL="302259" lvl="1" algn="just">
              <a:lnSpc>
                <a:spcPts val="3331"/>
              </a:lnSpc>
            </a:pPr>
            <a:endParaRPr lang="en-US" sz="2800" b="1" dirty="0">
              <a:solidFill>
                <a:srgbClr val="1C1C3D"/>
              </a:solidFill>
              <a:latin typeface="+mj-lt"/>
              <a:ea typeface="Poppins"/>
              <a:cs typeface="Poppins"/>
              <a:sym typeface="Poppins"/>
            </a:endParaRPr>
          </a:p>
          <a:p>
            <a:pPr marL="604519" lvl="1" indent="-302260" algn="just">
              <a:lnSpc>
                <a:spcPts val="3331"/>
              </a:lnSpc>
              <a:buFont typeface="Arial"/>
              <a:buChar char="•"/>
            </a:pPr>
            <a:r>
              <a:rPr lang="en-US" sz="2800" b="1" dirty="0">
                <a:solidFill>
                  <a:srgbClr val="0665BE"/>
                </a:solidFill>
                <a:latin typeface="+mj-lt"/>
              </a:rPr>
              <a:t>Risk Stratification: </a:t>
            </a:r>
            <a:r>
              <a:rPr lang="en-US" sz="2800" dirty="0">
                <a:latin typeface="+mj-lt"/>
              </a:rPr>
              <a:t>To implement a predictive data model</a:t>
            </a:r>
          </a:p>
          <a:p>
            <a:pPr marL="604519" lvl="1" indent="-302260" algn="just">
              <a:lnSpc>
                <a:spcPts val="3331"/>
              </a:lnSpc>
              <a:buFont typeface="Arial"/>
              <a:buChar char="•"/>
            </a:pPr>
            <a:r>
              <a:rPr lang="en-US" sz="2800" b="1" dirty="0">
                <a:solidFill>
                  <a:srgbClr val="0665BE"/>
                </a:solidFill>
                <a:latin typeface="+mj-lt"/>
              </a:rPr>
              <a:t>Monitoring and Continuity of Care:</a:t>
            </a:r>
            <a:r>
              <a:rPr lang="en-US" sz="2800" dirty="0">
                <a:solidFill>
                  <a:srgbClr val="0665BE"/>
                </a:solidFill>
                <a:latin typeface="+mj-lt"/>
              </a:rPr>
              <a:t> </a:t>
            </a:r>
            <a:r>
              <a:rPr lang="en-US" sz="2800" dirty="0">
                <a:latin typeface="+mj-lt"/>
              </a:rPr>
              <a:t>To establish a dynamic tracking system that monitors disease progression and patient adherence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10800000" flipH="1">
            <a:off x="10085823" y="-115947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4538355" y="-3499829"/>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p:cNvSpPr txBox="1"/>
          <p:nvPr/>
        </p:nvSpPr>
        <p:spPr>
          <a:xfrm>
            <a:off x="1132807" y="699437"/>
            <a:ext cx="7500112" cy="993157"/>
          </a:xfrm>
          <a:prstGeom prst="rect">
            <a:avLst/>
          </a:prstGeom>
        </p:spPr>
        <p:txBody>
          <a:bodyPr wrap="square" lIns="0" tIns="0" rIns="0" bIns="0" rtlCol="0" anchor="t">
            <a:spAutoFit/>
          </a:bodyPr>
          <a:lstStyle/>
          <a:p>
            <a:pPr algn="l">
              <a:lnSpc>
                <a:spcPts val="8400"/>
              </a:lnSpc>
            </a:pPr>
            <a:r>
              <a:rPr lang="en-US" sz="5400" b="1" dirty="0">
                <a:solidFill>
                  <a:srgbClr val="0665BE"/>
                </a:solidFill>
                <a:latin typeface="Gordita Bold"/>
                <a:ea typeface="Gordita Bold"/>
                <a:cs typeface="Gordita Bold"/>
                <a:sym typeface="Gordita Bold"/>
              </a:rPr>
              <a:t>Methodology</a:t>
            </a:r>
          </a:p>
        </p:txBody>
      </p:sp>
      <p:sp>
        <p:nvSpPr>
          <p:cNvPr id="12" name="Freeform 12"/>
          <p:cNvSpPr/>
          <p:nvPr/>
        </p:nvSpPr>
        <p:spPr>
          <a:xfrm>
            <a:off x="-837960" y="-4248139"/>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sp>
        <p:nvSpPr>
          <p:cNvPr id="24" name="TextBox 23"/>
          <p:cNvSpPr txBox="1"/>
          <p:nvPr/>
        </p:nvSpPr>
        <p:spPr>
          <a:xfrm>
            <a:off x="1371600" y="2496533"/>
            <a:ext cx="11402988" cy="7417415"/>
          </a:xfrm>
          <a:prstGeom prst="rect">
            <a:avLst/>
          </a:prstGeom>
          <a:noFill/>
        </p:spPr>
        <p:txBody>
          <a:bodyPr wrap="square" rtlCol="0">
            <a:spAutoFit/>
          </a:bodyPr>
          <a:lstStyle/>
          <a:p>
            <a:pPr algn="just"/>
            <a:r>
              <a:rPr lang="en-US" sz="2800" b="1" dirty="0">
                <a:solidFill>
                  <a:srgbClr val="0665BE"/>
                </a:solidFill>
              </a:rPr>
              <a:t>Data Collection</a:t>
            </a:r>
            <a:r>
              <a:rPr lang="en-US" sz="2800" dirty="0">
                <a:solidFill>
                  <a:srgbClr val="0665BE"/>
                </a:solidFill>
              </a:rPr>
              <a:t>: </a:t>
            </a:r>
          </a:p>
          <a:p>
            <a:pPr algn="just"/>
            <a:r>
              <a:rPr lang="en-US" sz="2800" dirty="0"/>
              <a:t>Community Health Extension Workers, clinics</a:t>
            </a:r>
          </a:p>
          <a:p>
            <a:pPr algn="just"/>
            <a:endParaRPr lang="en-US" sz="2800" dirty="0"/>
          </a:p>
          <a:p>
            <a:pPr algn="just"/>
            <a:r>
              <a:rPr lang="en-US" sz="2800" b="1" dirty="0">
                <a:solidFill>
                  <a:srgbClr val="0665BE"/>
                </a:solidFill>
              </a:rPr>
              <a:t>Data cleaning</a:t>
            </a:r>
            <a:r>
              <a:rPr lang="en-US" sz="2800" dirty="0">
                <a:solidFill>
                  <a:srgbClr val="0665BE"/>
                </a:solidFill>
              </a:rPr>
              <a:t>:</a:t>
            </a:r>
          </a:p>
          <a:p>
            <a:pPr algn="just"/>
            <a:endParaRPr lang="en-US" sz="2800" dirty="0"/>
          </a:p>
          <a:p>
            <a:pPr marL="285750" indent="-285750" algn="just">
              <a:buFont typeface="Arial" panose="020B0604020202020204" pitchFamily="34" charset="0"/>
              <a:buChar char="•"/>
            </a:pPr>
            <a:r>
              <a:rPr lang="en-US" sz="2800" dirty="0"/>
              <a:t>Removed entries with outlier BMI: rows where BMI is less than &lt; 17 and &gt; 45kg/m2</a:t>
            </a:r>
          </a:p>
          <a:p>
            <a:pPr marL="285750" indent="-285750" algn="just">
              <a:buFont typeface="Arial" panose="020B0604020202020204" pitchFamily="34" charset="0"/>
              <a:buChar char="•"/>
            </a:pPr>
            <a:r>
              <a:rPr lang="en-US" sz="2800" dirty="0"/>
              <a:t>Removed missing values to ensure data accuracy </a:t>
            </a:r>
          </a:p>
          <a:p>
            <a:pPr marL="285750" indent="-285750" algn="just">
              <a:buFont typeface="Arial" panose="020B0604020202020204" pitchFamily="34" charset="0"/>
              <a:buChar char="•"/>
            </a:pPr>
            <a:r>
              <a:rPr lang="en-US" sz="2800" dirty="0"/>
              <a:t>Normalized ‘Diabetic’ column: Yes (during pregnancy) – Yes. ‘No, borderline diabetes’ - No</a:t>
            </a:r>
          </a:p>
          <a:p>
            <a:pPr marL="285750" indent="-285750" algn="just">
              <a:buFont typeface="Arial" panose="020B0604020202020204" pitchFamily="34" charset="0"/>
              <a:buChar char="•"/>
            </a:pPr>
            <a:r>
              <a:rPr lang="en-US" sz="2800" dirty="0"/>
              <a:t>Added BMI category column to further group entries into Underweight, Normal weight, Overweight, and Obese</a:t>
            </a:r>
          </a:p>
          <a:p>
            <a:pPr marL="285750" indent="-285750" algn="just">
              <a:buFont typeface="Arial" panose="020B0604020202020204" pitchFamily="34" charset="0"/>
              <a:buChar char="•"/>
            </a:pPr>
            <a:endParaRPr lang="en-US" sz="2800" dirty="0"/>
          </a:p>
          <a:p>
            <a:pPr algn="just"/>
            <a:r>
              <a:rPr lang="en-US" sz="2800" b="1" dirty="0">
                <a:solidFill>
                  <a:srgbClr val="0665BE"/>
                </a:solidFill>
              </a:rPr>
              <a:t>Tools used</a:t>
            </a:r>
            <a:r>
              <a:rPr lang="en-US" sz="2800" dirty="0">
                <a:solidFill>
                  <a:srgbClr val="0665BE"/>
                </a:solidFill>
              </a:rPr>
              <a:t>: </a:t>
            </a:r>
            <a:r>
              <a:rPr lang="en-US" sz="2800" dirty="0"/>
              <a:t>MS Excel, Python</a:t>
            </a:r>
          </a:p>
          <a:p>
            <a:pPr algn="just"/>
            <a:r>
              <a:rPr lang="en-US" sz="2800" b="1" dirty="0">
                <a:solidFill>
                  <a:srgbClr val="0665BE"/>
                </a:solidFill>
              </a:rPr>
              <a:t>Total entries</a:t>
            </a:r>
            <a:r>
              <a:rPr lang="en-US" sz="2800" dirty="0">
                <a:solidFill>
                  <a:srgbClr val="0665BE"/>
                </a:solidFill>
              </a:rPr>
              <a:t>: </a:t>
            </a:r>
            <a:r>
              <a:rPr lang="en-US" sz="2800" dirty="0"/>
              <a:t>311,919  </a:t>
            </a:r>
          </a:p>
          <a:p>
            <a:pPr algn="just"/>
            <a:endParaRPr lang="en-US" sz="2800" dirty="0"/>
          </a:p>
          <a:p>
            <a:pPr algn="just"/>
            <a:r>
              <a:rPr lang="en-US" sz="2800" b="1" dirty="0">
                <a:solidFill>
                  <a:srgbClr val="0665BE"/>
                </a:solidFill>
              </a:rPr>
              <a:t>Data Visualization: </a:t>
            </a:r>
            <a:r>
              <a:rPr lang="en-US" sz="2800" dirty="0"/>
              <a:t>Power BI </a:t>
            </a:r>
            <a:endParaRPr lang="en-US" sz="28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10800000" flipH="1">
            <a:off x="10510397" y="-463082"/>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15465179" y="-4128387"/>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6">
              <a:alphaModFix amt="76000"/>
              <a:extLst>
                <a:ext uri="{96DAC541-7B7A-43D3-8B79-37D633B846F1}">
                  <asvg:svgBlip xmlns:asvg="http://schemas.microsoft.com/office/drawing/2016/SVG/main" r:embed="rId7"/>
                </a:ext>
              </a:extLst>
            </a:blip>
            <a:stretch>
              <a:fillRect/>
            </a:stretch>
          </a:blipFill>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TextBox 11"/>
          <p:cNvSpPr txBox="1"/>
          <p:nvPr/>
        </p:nvSpPr>
        <p:spPr>
          <a:xfrm>
            <a:off x="1609468" y="410900"/>
            <a:ext cx="7500112" cy="993157"/>
          </a:xfrm>
          <a:prstGeom prst="rect">
            <a:avLst/>
          </a:prstGeom>
        </p:spPr>
        <p:txBody>
          <a:bodyPr wrap="square" lIns="0" tIns="0" rIns="0" bIns="0" rtlCol="0" anchor="t">
            <a:spAutoFit/>
          </a:bodyPr>
          <a:lstStyle/>
          <a:p>
            <a:pPr algn="l">
              <a:lnSpc>
                <a:spcPts val="8400"/>
              </a:lnSpc>
            </a:pPr>
            <a:r>
              <a:rPr lang="en-US" sz="5400" b="1" dirty="0">
                <a:solidFill>
                  <a:srgbClr val="0665BE"/>
                </a:solidFill>
                <a:latin typeface="Gordita Bold"/>
                <a:ea typeface="Gordita Bold"/>
                <a:cs typeface="Gordita Bold"/>
                <a:sym typeface="Gordita Bold"/>
              </a:rPr>
              <a:t>Data Insights</a:t>
            </a:r>
          </a:p>
        </p:txBody>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19" name="Picture 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25933" y="1833583"/>
            <a:ext cx="11900400" cy="7802460"/>
          </a:xfrm>
          <a:prstGeom prst="rect">
            <a:avLst/>
          </a:prstGeom>
        </p:spPr>
      </p:pic>
    </p:spTree>
    <p:extLst>
      <p:ext uri="{BB962C8B-B14F-4D97-AF65-F5344CB8AC3E}">
        <p14:creationId xmlns:p14="http://schemas.microsoft.com/office/powerpoint/2010/main" val="760296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10800000" flipH="1">
            <a:off x="10875158" y="-1293393"/>
            <a:ext cx="10537869" cy="13575354"/>
          </a:xfrm>
          <a:custGeom>
            <a:avLst/>
            <a:gdLst/>
            <a:ahLst/>
            <a:cxnLst/>
            <a:rect l="l" t="t" r="r" b="b"/>
            <a:pathLst>
              <a:path w="10537869" h="13575354">
                <a:moveTo>
                  <a:pt x="10537869" y="0"/>
                </a:moveTo>
                <a:lnTo>
                  <a:pt x="0" y="0"/>
                </a:lnTo>
                <a:lnTo>
                  <a:pt x="0" y="13575354"/>
                </a:lnTo>
                <a:lnTo>
                  <a:pt x="10537869" y="13575354"/>
                </a:lnTo>
                <a:lnTo>
                  <a:pt x="10537869"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6082348" y="-4795157"/>
            <a:ext cx="8296921" cy="8296921"/>
          </a:xfrm>
          <a:custGeom>
            <a:avLst/>
            <a:gdLst/>
            <a:ahLst/>
            <a:cxnLst/>
            <a:rect l="l" t="t" r="r" b="b"/>
            <a:pathLst>
              <a:path w="8296921" h="8296921">
                <a:moveTo>
                  <a:pt x="0" y="0"/>
                </a:moveTo>
                <a:lnTo>
                  <a:pt x="8296921" y="0"/>
                </a:lnTo>
                <a:lnTo>
                  <a:pt x="8296921" y="8296921"/>
                </a:lnTo>
                <a:lnTo>
                  <a:pt x="0" y="8296921"/>
                </a:lnTo>
                <a:lnTo>
                  <a:pt x="0" y="0"/>
                </a:lnTo>
                <a:close/>
              </a:path>
            </a:pathLst>
          </a:custGeom>
          <a:blipFill>
            <a:blip r:embed="rId7">
              <a:alphaModFix amt="76000"/>
              <a:extLst>
                <a:ext uri="{96DAC541-7B7A-43D3-8B79-37D633B846F1}">
                  <asvg:svgBlip xmlns:asvg="http://schemas.microsoft.com/office/drawing/2016/SVG/main" r:embed="rId8"/>
                </a:ext>
              </a:extLst>
            </a:blip>
            <a:stretch>
              <a:fillRect/>
            </a:stretch>
          </a:blipFill>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1" name="TextBox 11"/>
          <p:cNvSpPr txBox="1"/>
          <p:nvPr/>
        </p:nvSpPr>
        <p:spPr>
          <a:xfrm>
            <a:off x="1468815" y="355178"/>
            <a:ext cx="9355651" cy="956096"/>
          </a:xfrm>
          <a:prstGeom prst="rect">
            <a:avLst/>
          </a:prstGeom>
        </p:spPr>
        <p:txBody>
          <a:bodyPr lIns="0" tIns="0" rIns="0" bIns="0" rtlCol="0" anchor="t">
            <a:spAutoFit/>
          </a:bodyPr>
          <a:lstStyle/>
          <a:p>
            <a:pPr algn="l">
              <a:lnSpc>
                <a:spcPts val="8400"/>
              </a:lnSpc>
            </a:pPr>
            <a:r>
              <a:rPr lang="en-US" sz="4800" b="1" dirty="0">
                <a:solidFill>
                  <a:srgbClr val="0665BE"/>
                </a:solidFill>
                <a:latin typeface="Gordita Bold"/>
                <a:ea typeface="Gordita Bold"/>
                <a:cs typeface="Gordita Bold"/>
                <a:sym typeface="Gordita Bold"/>
              </a:rPr>
              <a:t>Data Insights</a:t>
            </a:r>
          </a:p>
        </p:txBody>
      </p:sp>
      <p:sp>
        <p:nvSpPr>
          <p:cNvPr id="12" name="Freeform 12"/>
          <p:cNvSpPr/>
          <p:nvPr/>
        </p:nvSpPr>
        <p:spPr>
          <a:xfrm>
            <a:off x="-1387018" y="-4502658"/>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19" name="Picture 1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468815" y="1786428"/>
            <a:ext cx="12511065" cy="8131384"/>
          </a:xfrm>
          <a:prstGeom prst="rect">
            <a:avLst/>
          </a:prstGeom>
        </p:spPr>
      </p:pic>
    </p:spTree>
    <p:extLst>
      <p:ext uri="{BB962C8B-B14F-4D97-AF65-F5344CB8AC3E}">
        <p14:creationId xmlns:p14="http://schemas.microsoft.com/office/powerpoint/2010/main" val="935076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l="-7763" t="-21913" r="-27503" b="-13353"/>
            </a:stretch>
          </a:blipFill>
        </p:spPr>
      </p:sp>
      <p:grpSp>
        <p:nvGrpSpPr>
          <p:cNvPr id="3" name="Group 3"/>
          <p:cNvGrpSpPr/>
          <p:nvPr/>
        </p:nvGrpSpPr>
        <p:grpSpPr>
          <a:xfrm>
            <a:off x="1" y="1"/>
            <a:ext cx="18288000" cy="10287000"/>
            <a:chOff x="0" y="0"/>
            <a:chExt cx="3559285" cy="2915884"/>
          </a:xfrm>
        </p:grpSpPr>
        <p:sp>
          <p:nvSpPr>
            <p:cNvPr id="4" name="Freeform 4"/>
            <p:cNvSpPr/>
            <p:nvPr/>
          </p:nvSpPr>
          <p:spPr>
            <a:xfrm>
              <a:off x="0" y="0"/>
              <a:ext cx="3559285" cy="2915884"/>
            </a:xfrm>
            <a:custGeom>
              <a:avLst/>
              <a:gdLst/>
              <a:ahLst/>
              <a:cxnLst/>
              <a:rect l="l" t="t" r="r" b="b"/>
              <a:pathLst>
                <a:path w="3559285" h="2915884">
                  <a:moveTo>
                    <a:pt x="0" y="0"/>
                  </a:moveTo>
                  <a:lnTo>
                    <a:pt x="3559285" y="0"/>
                  </a:lnTo>
                  <a:lnTo>
                    <a:pt x="3559285" y="2915884"/>
                  </a:lnTo>
                  <a:lnTo>
                    <a:pt x="0" y="2915884"/>
                  </a:lnTo>
                  <a:close/>
                </a:path>
              </a:pathLst>
            </a:custGeom>
            <a:solidFill>
              <a:srgbClr val="0665BE"/>
            </a:solidFill>
          </p:spPr>
        </p:sp>
        <p:sp>
          <p:nvSpPr>
            <p:cNvPr id="5" name="TextBox 5"/>
            <p:cNvSpPr txBox="1"/>
            <p:nvPr/>
          </p:nvSpPr>
          <p:spPr>
            <a:xfrm>
              <a:off x="0" y="-47625"/>
              <a:ext cx="3559285" cy="2963509"/>
            </a:xfrm>
            <a:prstGeom prst="rect">
              <a:avLst/>
            </a:prstGeom>
          </p:spPr>
          <p:txBody>
            <a:bodyPr lIns="50800" tIns="50800" rIns="50800" bIns="50800" rtlCol="0" anchor="ctr"/>
            <a:lstStyle/>
            <a:p>
              <a:pPr algn="ctr">
                <a:lnSpc>
                  <a:spcPts val="3678"/>
                </a:lnSpc>
              </a:pPr>
              <a:endParaRPr/>
            </a:p>
          </p:txBody>
        </p:sp>
      </p:grpSp>
      <p:sp>
        <p:nvSpPr>
          <p:cNvPr id="6" name="Freeform 6"/>
          <p:cNvSpPr/>
          <p:nvPr/>
        </p:nvSpPr>
        <p:spPr>
          <a:xfrm>
            <a:off x="14225152" y="648632"/>
            <a:ext cx="4414617" cy="3735870"/>
          </a:xfrm>
          <a:custGeom>
            <a:avLst/>
            <a:gdLst/>
            <a:ahLst/>
            <a:cxnLst/>
            <a:rect l="l" t="t" r="r" b="b"/>
            <a:pathLst>
              <a:path w="4414617" h="3735870">
                <a:moveTo>
                  <a:pt x="0" y="0"/>
                </a:moveTo>
                <a:lnTo>
                  <a:pt x="4414618" y="0"/>
                </a:lnTo>
                <a:lnTo>
                  <a:pt x="4414618" y="3735870"/>
                </a:lnTo>
                <a:lnTo>
                  <a:pt x="0" y="3735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AutoShape 9"/>
          <p:cNvSpPr/>
          <p:nvPr/>
        </p:nvSpPr>
        <p:spPr>
          <a:xfrm>
            <a:off x="1028700" y="4621258"/>
            <a:ext cx="8115300" cy="0"/>
          </a:xfrm>
          <a:prstGeom prst="line">
            <a:avLst/>
          </a:prstGeom>
          <a:ln w="38100" cap="flat">
            <a:solidFill>
              <a:srgbClr val="0665BE"/>
            </a:solidFill>
            <a:prstDash val="solid"/>
            <a:headEnd type="none" w="sm" len="sm"/>
            <a:tailEnd type="none" w="sm" len="sm"/>
          </a:ln>
        </p:spPr>
      </p:sp>
      <p:sp>
        <p:nvSpPr>
          <p:cNvPr id="10" name="Freeform 10"/>
          <p:cNvSpPr/>
          <p:nvPr/>
        </p:nvSpPr>
        <p:spPr>
          <a:xfrm>
            <a:off x="9178421" y="156647"/>
            <a:ext cx="469846" cy="491985"/>
          </a:xfrm>
          <a:custGeom>
            <a:avLst/>
            <a:gdLst/>
            <a:ahLst/>
            <a:cxnLst/>
            <a:rect l="l" t="t" r="r" b="b"/>
            <a:pathLst>
              <a:path w="469846" h="491985">
                <a:moveTo>
                  <a:pt x="0" y="0"/>
                </a:moveTo>
                <a:lnTo>
                  <a:pt x="469846" y="0"/>
                </a:lnTo>
                <a:lnTo>
                  <a:pt x="469846" y="491985"/>
                </a:lnTo>
                <a:lnTo>
                  <a:pt x="0" y="4919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837960" y="-4248139"/>
            <a:ext cx="6349035" cy="5372871"/>
          </a:xfrm>
          <a:custGeom>
            <a:avLst/>
            <a:gdLst/>
            <a:ahLst/>
            <a:cxnLst/>
            <a:rect l="l" t="t" r="r" b="b"/>
            <a:pathLst>
              <a:path w="6349035" h="5372871">
                <a:moveTo>
                  <a:pt x="0" y="0"/>
                </a:moveTo>
                <a:lnTo>
                  <a:pt x="6349035" y="0"/>
                </a:lnTo>
                <a:lnTo>
                  <a:pt x="6349035" y="5372871"/>
                </a:lnTo>
                <a:lnTo>
                  <a:pt x="0" y="5372871"/>
                </a:lnTo>
                <a:lnTo>
                  <a:pt x="0" y="0"/>
                </a:lnTo>
                <a:close/>
              </a:path>
            </a:pathLst>
          </a:custGeom>
          <a:blipFill>
            <a:blip r:embed="rId3">
              <a:alphaModFix amt="5000"/>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13657398" y="5033813"/>
            <a:ext cx="460471" cy="46047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p:spPr>
        </p:sp>
        <p:sp>
          <p:nvSpPr>
            <p:cNvPr id="15" name="TextBox 15"/>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a:off x="17595856" y="1645777"/>
            <a:ext cx="285038" cy="28503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06E10"/>
            </a:solidFill>
            <a:ln cap="sq">
              <a:noFill/>
              <a:prstDash val="solid"/>
              <a:miter/>
            </a:ln>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359"/>
                </a:lnSpc>
              </a:pPr>
              <a:endParaRPr/>
            </a:p>
          </p:txBody>
        </p:sp>
      </p:grpSp>
      <p:pic>
        <p:nvPicPr>
          <p:cNvPr id="11" name="Picture 10">
            <a:extLst>
              <a:ext uri="{FF2B5EF4-FFF2-40B4-BE49-F238E27FC236}">
                <a16:creationId xmlns:a16="http://schemas.microsoft.com/office/drawing/2014/main" id="{236FF8FD-3BCD-4FD8-BD39-02041E22E7D9}"/>
              </a:ext>
            </a:extLst>
          </p:cNvPr>
          <p:cNvPicPr>
            <a:picLocks noChangeAspect="1"/>
          </p:cNvPicPr>
          <p:nvPr/>
        </p:nvPicPr>
        <p:blipFill>
          <a:blip r:embed="rId7"/>
          <a:stretch>
            <a:fillRect/>
          </a:stretch>
        </p:blipFill>
        <p:spPr>
          <a:xfrm>
            <a:off x="1028699" y="1733322"/>
            <a:ext cx="8507268" cy="4956615"/>
          </a:xfrm>
          <a:prstGeom prst="rect">
            <a:avLst/>
          </a:prstGeom>
        </p:spPr>
      </p:pic>
      <p:sp>
        <p:nvSpPr>
          <p:cNvPr id="19" name="TextBox 18">
            <a:extLst>
              <a:ext uri="{FF2B5EF4-FFF2-40B4-BE49-F238E27FC236}">
                <a16:creationId xmlns:a16="http://schemas.microsoft.com/office/drawing/2014/main" id="{546A3547-ABF6-4226-9E8D-195BE39FCBC6}"/>
              </a:ext>
            </a:extLst>
          </p:cNvPr>
          <p:cNvSpPr txBox="1"/>
          <p:nvPr/>
        </p:nvSpPr>
        <p:spPr>
          <a:xfrm>
            <a:off x="772367" y="7174190"/>
            <a:ext cx="13452785" cy="1695208"/>
          </a:xfrm>
          <a:prstGeom prst="rect">
            <a:avLst/>
          </a:prstGeom>
          <a:noFill/>
        </p:spPr>
        <p:txBody>
          <a:bodyPr wrap="square">
            <a:spAutoFit/>
          </a:bodyPr>
          <a:lstStyle/>
          <a:p>
            <a:pPr marL="457200" indent="-457200">
              <a:lnSpc>
                <a:spcPct val="200000"/>
              </a:lnSpc>
              <a:buFont typeface="Arial" panose="020B0604020202020204" pitchFamily="34" charset="0"/>
              <a:buChar char="•"/>
            </a:pPr>
            <a:r>
              <a:rPr lang="en-NG" sz="2800" b="1" dirty="0">
                <a:solidFill>
                  <a:schemeClr val="bg1"/>
                </a:solidFill>
              </a:rPr>
              <a:t>Good at finding sick patients: Catches 77% of true hypertensive cases.  </a:t>
            </a:r>
          </a:p>
          <a:p>
            <a:pPr marL="457200" indent="-457200">
              <a:lnSpc>
                <a:spcPct val="200000"/>
              </a:lnSpc>
              <a:buFont typeface="Arial" panose="020B0604020202020204" pitchFamily="34" charset="0"/>
              <a:buChar char="•"/>
            </a:pPr>
            <a:r>
              <a:rPr lang="en-NG" sz="2800" b="1" dirty="0">
                <a:solidFill>
                  <a:schemeClr val="bg1"/>
                </a:solidFill>
              </a:rPr>
              <a:t>But has many false alarms: 77% correct, but 3 out of 4 warnings are wrong.  </a:t>
            </a:r>
          </a:p>
        </p:txBody>
      </p:sp>
      <p:sp>
        <p:nvSpPr>
          <p:cNvPr id="20" name="TextBox 19">
            <a:extLst>
              <a:ext uri="{FF2B5EF4-FFF2-40B4-BE49-F238E27FC236}">
                <a16:creationId xmlns:a16="http://schemas.microsoft.com/office/drawing/2014/main" id="{690BCE4A-0C34-45D9-845C-34A9482D3B70}"/>
              </a:ext>
            </a:extLst>
          </p:cNvPr>
          <p:cNvSpPr txBox="1"/>
          <p:nvPr/>
        </p:nvSpPr>
        <p:spPr>
          <a:xfrm>
            <a:off x="967507" y="-174916"/>
            <a:ext cx="13452785" cy="1362809"/>
          </a:xfrm>
          <a:prstGeom prst="rect">
            <a:avLst/>
          </a:prstGeom>
          <a:noFill/>
        </p:spPr>
        <p:txBody>
          <a:bodyPr wrap="square">
            <a:spAutoFit/>
          </a:bodyPr>
          <a:lstStyle/>
          <a:p>
            <a:pPr>
              <a:lnSpc>
                <a:spcPct val="200000"/>
              </a:lnSpc>
            </a:pPr>
            <a:r>
              <a:rPr lang="en-US" sz="4800" b="1" dirty="0">
                <a:solidFill>
                  <a:schemeClr val="bg1"/>
                </a:solidFill>
              </a:rPr>
              <a:t>Logistic Regression Model Metrics</a:t>
            </a:r>
            <a:endParaRPr lang="en-NG" sz="4800" b="1" dirty="0">
              <a:solidFill>
                <a:schemeClr val="bg1"/>
              </a:solidFill>
            </a:endParaRPr>
          </a:p>
        </p:txBody>
      </p:sp>
    </p:spTree>
    <p:extLst>
      <p:ext uri="{BB962C8B-B14F-4D97-AF65-F5344CB8AC3E}">
        <p14:creationId xmlns:p14="http://schemas.microsoft.com/office/powerpoint/2010/main" val="13934060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454</TotalTime>
  <Words>1188</Words>
  <Application>Microsoft Office PowerPoint</Application>
  <PresentationFormat>Custom</PresentationFormat>
  <Paragraphs>127</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Gordita</vt:lpstr>
      <vt:lpstr>Arial</vt:lpstr>
      <vt:lpstr>Poppins</vt:lpstr>
      <vt:lpstr>Calibri</vt:lpstr>
      <vt:lpstr>Gordita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dc:title>
  <dc:creator>Dr</dc:creator>
  <cp:lastModifiedBy>USER</cp:lastModifiedBy>
  <cp:revision>35</cp:revision>
  <dcterms:created xsi:type="dcterms:W3CDTF">2006-08-16T00:00:00Z</dcterms:created>
  <dcterms:modified xsi:type="dcterms:W3CDTF">2025-04-16T19:02:29Z</dcterms:modified>
  <dc:identifier>DAGhtgr15k4</dc:identifier>
</cp:coreProperties>
</file>

<file path=docProps/thumbnail.jpeg>
</file>